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54.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7" r:id="rId3"/>
    <p:sldId id="258" r:id="rId4"/>
    <p:sldId id="275" r:id="rId5"/>
    <p:sldId id="259" r:id="rId6"/>
    <p:sldId id="274" r:id="rId7"/>
    <p:sldId id="260" r:id="rId8"/>
    <p:sldId id="273" r:id="rId9"/>
    <p:sldId id="261" r:id="rId10"/>
    <p:sldId id="262" r:id="rId11"/>
    <p:sldId id="263" r:id="rId12"/>
    <p:sldId id="279" r:id="rId13"/>
    <p:sldId id="264" r:id="rId14"/>
    <p:sldId id="271" r:id="rId15"/>
    <p:sldId id="265" r:id="rId16"/>
    <p:sldId id="266" r:id="rId17"/>
    <p:sldId id="267" r:id="rId18"/>
    <p:sldId id="268" r:id="rId19"/>
    <p:sldId id="269" r:id="rId20"/>
    <p:sldId id="281" r:id="rId21"/>
    <p:sldId id="282" r:id="rId22"/>
    <p:sldId id="283" r:id="rId23"/>
    <p:sldId id="284" r:id="rId24"/>
    <p:sldId id="285" r:id="rId25"/>
    <p:sldId id="286" r:id="rId26"/>
    <p:sldId id="287" r:id="rId27"/>
    <p:sldId id="288" r:id="rId28"/>
    <p:sldId id="289" r:id="rId29"/>
    <p:sldId id="272" r:id="rId30"/>
    <p:sldId id="290" r:id="rId31"/>
    <p:sldId id="291" r:id="rId32"/>
    <p:sldId id="292" r:id="rId33"/>
    <p:sldId id="293" r:id="rId34"/>
    <p:sldId id="294" r:id="rId35"/>
    <p:sldId id="295" r:id="rId36"/>
    <p:sldId id="276" r:id="rId37"/>
    <p:sldId id="296" r:id="rId38"/>
    <p:sldId id="278" r:id="rId39"/>
    <p:sldId id="297" r:id="rId40"/>
    <p:sldId id="270" r:id="rId41"/>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C5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520"/>
  </p:normalViewPr>
  <p:slideViewPr>
    <p:cSldViewPr>
      <p:cViewPr varScale="1">
        <p:scale>
          <a:sx n="101" d="100"/>
          <a:sy n="101" d="100"/>
        </p:scale>
        <p:origin x="100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EF4F7"/>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EF4F7"/>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DEF4F7"/>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34695" y="237743"/>
            <a:ext cx="11722735" cy="6383020"/>
          </a:xfrm>
          <a:custGeom>
            <a:avLst/>
            <a:gdLst/>
            <a:ahLst/>
            <a:cxnLst/>
            <a:rect l="l" t="t" r="r" b="b"/>
            <a:pathLst>
              <a:path w="11722735" h="6383020">
                <a:moveTo>
                  <a:pt x="11722608" y="0"/>
                </a:moveTo>
                <a:lnTo>
                  <a:pt x="0" y="0"/>
                </a:lnTo>
                <a:lnTo>
                  <a:pt x="0" y="6382511"/>
                </a:lnTo>
                <a:lnTo>
                  <a:pt x="11722608" y="6382511"/>
                </a:lnTo>
                <a:lnTo>
                  <a:pt x="11722608" y="0"/>
                </a:lnTo>
                <a:close/>
              </a:path>
            </a:pathLst>
          </a:custGeom>
          <a:solidFill>
            <a:srgbClr val="BEBEBE">
              <a:alpha val="59999"/>
            </a:srgbClr>
          </a:solidFill>
        </p:spPr>
        <p:txBody>
          <a:bodyPr wrap="square" lIns="0" tIns="0" rIns="0" bIns="0" rtlCol="0"/>
          <a:lstStyle/>
          <a:p>
            <a:endParaRPr/>
          </a:p>
        </p:txBody>
      </p:sp>
      <p:sp>
        <p:nvSpPr>
          <p:cNvPr id="17" name="bg object 17"/>
          <p:cNvSpPr/>
          <p:nvPr/>
        </p:nvSpPr>
        <p:spPr>
          <a:xfrm>
            <a:off x="371855" y="374903"/>
            <a:ext cx="11448415" cy="6108700"/>
          </a:xfrm>
          <a:custGeom>
            <a:avLst/>
            <a:gdLst/>
            <a:ahLst/>
            <a:cxnLst/>
            <a:rect l="l" t="t" r="r" b="b"/>
            <a:pathLst>
              <a:path w="11448415" h="6108700">
                <a:moveTo>
                  <a:pt x="0" y="6108192"/>
                </a:moveTo>
                <a:lnTo>
                  <a:pt x="11448288" y="6108192"/>
                </a:lnTo>
                <a:lnTo>
                  <a:pt x="11448288" y="0"/>
                </a:lnTo>
                <a:lnTo>
                  <a:pt x="0" y="0"/>
                </a:lnTo>
                <a:lnTo>
                  <a:pt x="0" y="6108192"/>
                </a:lnTo>
                <a:close/>
              </a:path>
            </a:pathLst>
          </a:custGeom>
          <a:ln w="6350">
            <a:solidFill>
              <a:srgbClr val="252525"/>
            </a:solidFill>
          </a:ln>
        </p:spPr>
        <p:txBody>
          <a:bodyPr wrap="square" lIns="0" tIns="0" rIns="0" bIns="0" rtlCol="0"/>
          <a:lstStyle/>
          <a:p>
            <a:endParaRPr/>
          </a:p>
        </p:txBody>
      </p:sp>
      <p:sp>
        <p:nvSpPr>
          <p:cNvPr id="2" name="Holder 2"/>
          <p:cNvSpPr>
            <a:spLocks noGrp="1"/>
          </p:cNvSpPr>
          <p:nvPr>
            <p:ph type="title"/>
          </p:nvPr>
        </p:nvSpPr>
        <p:spPr>
          <a:xfrm>
            <a:off x="1145539" y="703021"/>
            <a:ext cx="9519285" cy="635000"/>
          </a:xfrm>
          <a:prstGeom prst="rect">
            <a:avLst/>
          </a:prstGeom>
        </p:spPr>
        <p:txBody>
          <a:bodyPr wrap="square" lIns="0" tIns="0" rIns="0" bIns="0">
            <a:spAutoFit/>
          </a:bodyPr>
          <a:lstStyle>
            <a:lvl1pPr>
              <a:defRPr sz="4000" b="0" i="0">
                <a:solidFill>
                  <a:srgbClr val="DEF4F7"/>
                </a:solidFill>
                <a:latin typeface="Trebuchet MS"/>
                <a:cs typeface="Trebuchet MS"/>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12192000" cy="6858000"/>
          </a:xfrm>
        </p:grpSpPr>
        <p:sp>
          <p:nvSpPr>
            <p:cNvPr id="3" name="object 3"/>
            <p:cNvSpPr/>
            <p:nvPr/>
          </p:nvSpPr>
          <p:spPr>
            <a:xfrm>
              <a:off x="1263391" y="1223759"/>
              <a:ext cx="9660644" cy="4392193"/>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307591" y="1267967"/>
              <a:ext cx="9577070" cy="4308475"/>
            </a:xfrm>
            <a:custGeom>
              <a:avLst/>
              <a:gdLst/>
              <a:ahLst/>
              <a:cxnLst/>
              <a:rect l="l" t="t" r="r" b="b"/>
              <a:pathLst>
                <a:path w="9577070" h="4308475">
                  <a:moveTo>
                    <a:pt x="9576816" y="0"/>
                  </a:moveTo>
                  <a:lnTo>
                    <a:pt x="0" y="0"/>
                  </a:lnTo>
                  <a:lnTo>
                    <a:pt x="0" y="4308348"/>
                  </a:lnTo>
                  <a:lnTo>
                    <a:pt x="9576816" y="4308348"/>
                  </a:lnTo>
                  <a:lnTo>
                    <a:pt x="9576816" y="0"/>
                  </a:lnTo>
                  <a:close/>
                </a:path>
              </a:pathLst>
            </a:custGeom>
            <a:solidFill>
              <a:srgbClr val="000000"/>
            </a:solidFill>
          </p:spPr>
          <p:txBody>
            <a:bodyPr wrap="square" lIns="0" tIns="0" rIns="0" bIns="0" rtlCol="0"/>
            <a:lstStyle/>
            <a:p>
              <a:endParaRPr/>
            </a:p>
          </p:txBody>
        </p:sp>
        <p:sp>
          <p:nvSpPr>
            <p:cNvPr id="5" name="object 5"/>
            <p:cNvSpPr/>
            <p:nvPr/>
          </p:nvSpPr>
          <p:spPr>
            <a:xfrm>
              <a:off x="1447799" y="1411224"/>
              <a:ext cx="9296400" cy="4036060"/>
            </a:xfrm>
            <a:custGeom>
              <a:avLst/>
              <a:gdLst/>
              <a:ahLst/>
              <a:cxnLst/>
              <a:rect l="l" t="t" r="r" b="b"/>
              <a:pathLst>
                <a:path w="9296400" h="4036060">
                  <a:moveTo>
                    <a:pt x="0" y="4035552"/>
                  </a:moveTo>
                  <a:lnTo>
                    <a:pt x="9296400" y="4035552"/>
                  </a:lnTo>
                  <a:lnTo>
                    <a:pt x="9296400" y="0"/>
                  </a:lnTo>
                  <a:lnTo>
                    <a:pt x="0" y="0"/>
                  </a:lnTo>
                  <a:lnTo>
                    <a:pt x="0" y="4035552"/>
                  </a:lnTo>
                  <a:close/>
                </a:path>
              </a:pathLst>
            </a:custGeom>
            <a:ln w="6350">
              <a:solidFill>
                <a:srgbClr val="FFFFFF"/>
              </a:solidFill>
            </a:ln>
          </p:spPr>
          <p:txBody>
            <a:bodyPr wrap="square" lIns="0" tIns="0" rIns="0" bIns="0" rtlCol="0"/>
            <a:lstStyle/>
            <a:p>
              <a:endParaRPr/>
            </a:p>
          </p:txBody>
        </p:sp>
        <p:sp>
          <p:nvSpPr>
            <p:cNvPr id="6" name="object 6"/>
            <p:cNvSpPr/>
            <p:nvPr/>
          </p:nvSpPr>
          <p:spPr>
            <a:xfrm>
              <a:off x="5135880" y="1267967"/>
              <a:ext cx="1920239" cy="731520"/>
            </a:xfrm>
            <a:custGeom>
              <a:avLst/>
              <a:gdLst/>
              <a:ahLst/>
              <a:cxnLst/>
              <a:rect l="l" t="t" r="r" b="b"/>
              <a:pathLst>
                <a:path w="1920240" h="731519">
                  <a:moveTo>
                    <a:pt x="1920227" y="0"/>
                  </a:moveTo>
                  <a:lnTo>
                    <a:pt x="0" y="0"/>
                  </a:lnTo>
                  <a:lnTo>
                    <a:pt x="0" y="541020"/>
                  </a:lnTo>
                  <a:lnTo>
                    <a:pt x="0" y="731520"/>
                  </a:lnTo>
                  <a:lnTo>
                    <a:pt x="1920227" y="731520"/>
                  </a:lnTo>
                  <a:lnTo>
                    <a:pt x="1920227" y="541020"/>
                  </a:lnTo>
                  <a:lnTo>
                    <a:pt x="1920227" y="0"/>
                  </a:lnTo>
                  <a:close/>
                </a:path>
              </a:pathLst>
            </a:custGeom>
            <a:solidFill>
              <a:srgbClr val="56903E"/>
            </a:solidFill>
          </p:spPr>
          <p:txBody>
            <a:bodyPr wrap="square" lIns="0" tIns="0" rIns="0" bIns="0" rtlCol="0"/>
            <a:lstStyle/>
            <a:p>
              <a:endParaRPr/>
            </a:p>
          </p:txBody>
        </p:sp>
        <p:sp>
          <p:nvSpPr>
            <p:cNvPr id="7" name="object 7"/>
            <p:cNvSpPr/>
            <p:nvPr/>
          </p:nvSpPr>
          <p:spPr>
            <a:xfrm>
              <a:off x="5250180" y="1267967"/>
              <a:ext cx="1691639" cy="615950"/>
            </a:xfrm>
            <a:custGeom>
              <a:avLst/>
              <a:gdLst/>
              <a:ahLst/>
              <a:cxnLst/>
              <a:rect l="l" t="t" r="r" b="b"/>
              <a:pathLst>
                <a:path w="1691640" h="615950">
                  <a:moveTo>
                    <a:pt x="0" y="0"/>
                  </a:moveTo>
                  <a:lnTo>
                    <a:pt x="0" y="612648"/>
                  </a:lnTo>
                </a:path>
                <a:path w="1691640" h="615950">
                  <a:moveTo>
                    <a:pt x="1691640" y="0"/>
                  </a:moveTo>
                  <a:lnTo>
                    <a:pt x="1691640" y="541020"/>
                  </a:lnTo>
                </a:path>
                <a:path w="1691640" h="615950">
                  <a:moveTo>
                    <a:pt x="0" y="615696"/>
                  </a:moveTo>
                  <a:lnTo>
                    <a:pt x="445008" y="615696"/>
                  </a:lnTo>
                </a:path>
              </a:pathLst>
            </a:custGeom>
            <a:ln w="6350">
              <a:solidFill>
                <a:srgbClr val="FFFFFF"/>
              </a:solidFill>
            </a:ln>
          </p:spPr>
          <p:txBody>
            <a:bodyPr wrap="square" lIns="0" tIns="0" rIns="0" bIns="0" rtlCol="0"/>
            <a:lstStyle/>
            <a:p>
              <a:endParaRPr/>
            </a:p>
          </p:txBody>
        </p:sp>
        <p:sp>
          <p:nvSpPr>
            <p:cNvPr id="8" name="object 8"/>
            <p:cNvSpPr/>
            <p:nvPr/>
          </p:nvSpPr>
          <p:spPr>
            <a:xfrm>
              <a:off x="0" y="0"/>
              <a:ext cx="12191999" cy="6857997"/>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695187" y="1808988"/>
              <a:ext cx="5453380" cy="3240405"/>
            </a:xfrm>
            <a:custGeom>
              <a:avLst/>
              <a:gdLst/>
              <a:ahLst/>
              <a:cxnLst/>
              <a:rect l="l" t="t" r="r" b="b"/>
              <a:pathLst>
                <a:path w="5453380" h="3240404">
                  <a:moveTo>
                    <a:pt x="5452871" y="0"/>
                  </a:moveTo>
                  <a:lnTo>
                    <a:pt x="0" y="0"/>
                  </a:lnTo>
                  <a:lnTo>
                    <a:pt x="0" y="3240024"/>
                  </a:lnTo>
                  <a:lnTo>
                    <a:pt x="5452871" y="3240024"/>
                  </a:lnTo>
                  <a:lnTo>
                    <a:pt x="5452871" y="0"/>
                  </a:lnTo>
                  <a:close/>
                </a:path>
              </a:pathLst>
            </a:custGeom>
            <a:solidFill>
              <a:srgbClr val="404040"/>
            </a:solidFill>
          </p:spPr>
          <p:txBody>
            <a:bodyPr wrap="square" lIns="0" tIns="0" rIns="0" bIns="0" rtlCol="0"/>
            <a:lstStyle/>
            <a:p>
              <a:endParaRPr/>
            </a:p>
          </p:txBody>
        </p:sp>
        <p:sp>
          <p:nvSpPr>
            <p:cNvPr id="10" name="object 10"/>
            <p:cNvSpPr/>
            <p:nvPr/>
          </p:nvSpPr>
          <p:spPr>
            <a:xfrm>
              <a:off x="5861304" y="1975104"/>
              <a:ext cx="5120640" cy="2908300"/>
            </a:xfrm>
            <a:custGeom>
              <a:avLst/>
              <a:gdLst/>
              <a:ahLst/>
              <a:cxnLst/>
              <a:rect l="l" t="t" r="r" b="b"/>
              <a:pathLst>
                <a:path w="5120640" h="2908300">
                  <a:moveTo>
                    <a:pt x="0" y="2907792"/>
                  </a:moveTo>
                  <a:lnTo>
                    <a:pt x="5120640" y="2907792"/>
                  </a:lnTo>
                  <a:lnTo>
                    <a:pt x="5120640" y="0"/>
                  </a:lnTo>
                  <a:lnTo>
                    <a:pt x="0" y="0"/>
                  </a:lnTo>
                  <a:lnTo>
                    <a:pt x="0" y="2907792"/>
                  </a:lnTo>
                  <a:close/>
                </a:path>
              </a:pathLst>
            </a:custGeom>
            <a:ln w="6349">
              <a:solidFill>
                <a:srgbClr val="FFFFFF"/>
              </a:solidFill>
            </a:ln>
          </p:spPr>
          <p:txBody>
            <a:bodyPr wrap="square" lIns="0" tIns="0" rIns="0" bIns="0" rtlCol="0"/>
            <a:lstStyle/>
            <a:p>
              <a:endParaRPr/>
            </a:p>
          </p:txBody>
        </p:sp>
      </p:grpSp>
      <p:sp>
        <p:nvSpPr>
          <p:cNvPr id="11" name="object 11"/>
          <p:cNvSpPr txBox="1"/>
          <p:nvPr/>
        </p:nvSpPr>
        <p:spPr>
          <a:xfrm>
            <a:off x="5861303" y="1975104"/>
            <a:ext cx="4883150" cy="2908300"/>
          </a:xfrm>
          <a:prstGeom prst="rect">
            <a:avLst/>
          </a:prstGeom>
          <a:solidFill>
            <a:srgbClr val="404040"/>
          </a:solidFill>
          <a:ln w="6350">
            <a:solidFill>
              <a:srgbClr val="FFFFFF"/>
            </a:solidFill>
          </a:ln>
        </p:spPr>
        <p:txBody>
          <a:bodyPr vert="horz" wrap="square" lIns="0" tIns="5715" rIns="0" bIns="0" rtlCol="0">
            <a:spAutoFit/>
          </a:bodyPr>
          <a:lstStyle/>
          <a:p>
            <a:pPr>
              <a:lnSpc>
                <a:spcPct val="100000"/>
              </a:lnSpc>
              <a:spcBef>
                <a:spcPts val="45"/>
              </a:spcBef>
            </a:pPr>
            <a:endParaRPr sz="3450">
              <a:latin typeface="Times New Roman"/>
              <a:cs typeface="Times New Roman"/>
            </a:endParaRPr>
          </a:p>
          <a:p>
            <a:pPr marL="897255" marR="636270" algn="ctr">
              <a:lnSpc>
                <a:spcPts val="3590"/>
              </a:lnSpc>
            </a:pPr>
            <a:r>
              <a:rPr sz="3600" spc="-225" dirty="0">
                <a:solidFill>
                  <a:srgbClr val="FFFFFF"/>
                </a:solidFill>
                <a:latin typeface="Arial"/>
                <a:cs typeface="Arial"/>
              </a:rPr>
              <a:t>HUMAN</a:t>
            </a:r>
            <a:r>
              <a:rPr sz="3600" spc="-350" dirty="0">
                <a:solidFill>
                  <a:srgbClr val="FFFFFF"/>
                </a:solidFill>
                <a:latin typeface="Arial"/>
                <a:cs typeface="Arial"/>
              </a:rPr>
              <a:t> </a:t>
            </a:r>
            <a:r>
              <a:rPr sz="3600" spc="-250" dirty="0">
                <a:solidFill>
                  <a:srgbClr val="FFFFFF"/>
                </a:solidFill>
                <a:latin typeface="Arial"/>
                <a:cs typeface="Arial"/>
              </a:rPr>
              <a:t>VALUES,  </a:t>
            </a:r>
            <a:r>
              <a:rPr sz="3600" spc="-325" dirty="0">
                <a:solidFill>
                  <a:srgbClr val="FFFFFF"/>
                </a:solidFill>
                <a:latin typeface="Arial"/>
                <a:cs typeface="Arial"/>
              </a:rPr>
              <a:t>ETHICS </a:t>
            </a:r>
            <a:r>
              <a:rPr sz="3600" spc="-200" dirty="0">
                <a:solidFill>
                  <a:srgbClr val="FFFFFF"/>
                </a:solidFill>
                <a:latin typeface="Arial"/>
                <a:cs typeface="Arial"/>
              </a:rPr>
              <a:t>AND  </a:t>
            </a:r>
            <a:r>
              <a:rPr sz="3600" spc="-170" dirty="0">
                <a:solidFill>
                  <a:srgbClr val="FFFFFF"/>
                </a:solidFill>
                <a:latin typeface="Arial"/>
                <a:cs typeface="Arial"/>
              </a:rPr>
              <a:t>LIFE</a:t>
            </a:r>
            <a:r>
              <a:rPr sz="3600" spc="-280" dirty="0">
                <a:solidFill>
                  <a:srgbClr val="FFFFFF"/>
                </a:solidFill>
                <a:latin typeface="Arial"/>
                <a:cs typeface="Arial"/>
              </a:rPr>
              <a:t> </a:t>
            </a:r>
            <a:r>
              <a:rPr sz="3600" spc="-140" dirty="0">
                <a:solidFill>
                  <a:srgbClr val="FFFFFF"/>
                </a:solidFill>
                <a:latin typeface="Arial"/>
                <a:cs typeface="Arial"/>
              </a:rPr>
              <a:t>SKILLS</a:t>
            </a:r>
            <a:endParaRPr sz="3600">
              <a:latin typeface="Arial"/>
              <a:cs typeface="Arial"/>
            </a:endParaRPr>
          </a:p>
          <a:p>
            <a:pPr marL="219075" algn="ctr">
              <a:lnSpc>
                <a:spcPct val="100000"/>
              </a:lnSpc>
              <a:spcBef>
                <a:spcPts val="1485"/>
              </a:spcBef>
            </a:pPr>
            <a:r>
              <a:rPr sz="1400" spc="60" dirty="0">
                <a:solidFill>
                  <a:srgbClr val="FFFFFF"/>
                </a:solidFill>
                <a:latin typeface="Gothic Uralic"/>
                <a:cs typeface="Gothic Uralic"/>
              </a:rPr>
              <a:t>RAM LAL </a:t>
            </a:r>
            <a:r>
              <a:rPr sz="1400" spc="70" dirty="0">
                <a:solidFill>
                  <a:srgbClr val="FFFFFF"/>
                </a:solidFill>
                <a:latin typeface="Gothic Uralic"/>
                <a:cs typeface="Gothic Uralic"/>
              </a:rPr>
              <a:t>ANAND COLLEGE, UNIVERSITY </a:t>
            </a:r>
            <a:r>
              <a:rPr sz="1400" spc="45" dirty="0">
                <a:solidFill>
                  <a:srgbClr val="FFFFFF"/>
                </a:solidFill>
                <a:latin typeface="Gothic Uralic"/>
                <a:cs typeface="Gothic Uralic"/>
              </a:rPr>
              <a:t>OF</a:t>
            </a:r>
            <a:r>
              <a:rPr sz="1400" spc="365" dirty="0">
                <a:solidFill>
                  <a:srgbClr val="FFFFFF"/>
                </a:solidFill>
                <a:latin typeface="Gothic Uralic"/>
                <a:cs typeface="Gothic Uralic"/>
              </a:rPr>
              <a:t> </a:t>
            </a:r>
            <a:r>
              <a:rPr sz="1400" spc="65" dirty="0">
                <a:solidFill>
                  <a:srgbClr val="FFFFFF"/>
                </a:solidFill>
                <a:latin typeface="Gothic Uralic"/>
                <a:cs typeface="Gothic Uralic"/>
              </a:rPr>
              <a:t>DELHI</a:t>
            </a:r>
            <a:endParaRPr sz="1400">
              <a:latin typeface="Gothic Uralic"/>
              <a:cs typeface="Gothic Ural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397376" y="914400"/>
            <a:ext cx="4953000" cy="625398"/>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US" u="sng" spc="-65" dirty="0">
                <a:uFill>
                  <a:solidFill>
                    <a:srgbClr val="DEF4F7"/>
                  </a:solidFill>
                </a:uFill>
              </a:rPr>
              <a:t> </a:t>
            </a:r>
            <a:r>
              <a:rPr lang="en-IN" u="sng" spc="-290" dirty="0">
                <a:uFill>
                  <a:solidFill>
                    <a:srgbClr val="DEF4F7"/>
                  </a:solidFill>
                </a:uFill>
              </a:rPr>
              <a:t>Highlights of the Session</a:t>
            </a:r>
            <a:endParaRPr u="sng" spc="-204" dirty="0">
              <a:uFill>
                <a:solidFill>
                  <a:srgbClr val="DEF4F7"/>
                </a:solidFill>
              </a:uFill>
            </a:endParaRPr>
          </a:p>
        </p:txBody>
      </p:sp>
      <p:grpSp>
        <p:nvGrpSpPr>
          <p:cNvPr id="4" name="object 4"/>
          <p:cNvGrpSpPr/>
          <p:nvPr/>
        </p:nvGrpSpPr>
        <p:grpSpPr>
          <a:xfrm>
            <a:off x="778763" y="1799844"/>
            <a:ext cx="10627995" cy="4271010"/>
            <a:chOff x="778763" y="1799844"/>
            <a:chExt cx="10627995" cy="4271010"/>
          </a:xfrm>
        </p:grpSpPr>
        <p:sp>
          <p:nvSpPr>
            <p:cNvPr id="5" name="object 5"/>
            <p:cNvSpPr/>
            <p:nvPr/>
          </p:nvSpPr>
          <p:spPr>
            <a:xfrm>
              <a:off x="778763" y="1799844"/>
              <a:ext cx="5237226" cy="427101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812535" y="1799844"/>
              <a:ext cx="5593842" cy="4271010"/>
            </a:xfrm>
            <a:prstGeom prst="rect">
              <a:avLst/>
            </a:prstGeom>
            <a:blipFill>
              <a:blip r:embed="rId3" cstate="print"/>
              <a:stretch>
                <a:fillRect/>
              </a:stretch>
            </a:blipFill>
          </p:spPr>
          <p:txBody>
            <a:bodyPr wrap="square" lIns="0" tIns="0" rIns="0" bIns="0" rtlCol="0"/>
            <a:lstStyle/>
            <a:p>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982469" y="739425"/>
            <a:ext cx="8227062" cy="627736"/>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u="sng" spc="-10" dirty="0">
                <a:uFill>
                  <a:solidFill>
                    <a:srgbClr val="DEF4F7"/>
                  </a:solidFill>
                </a:uFill>
              </a:rPr>
              <a:t>Session On Tolerance And Equality </a:t>
            </a:r>
            <a:endParaRPr u="sng" spc="-320" dirty="0">
              <a:uFill>
                <a:solidFill>
                  <a:srgbClr val="DEF4F7"/>
                </a:solidFill>
              </a:uFill>
            </a:endParaRPr>
          </a:p>
        </p:txBody>
      </p:sp>
      <p:grpSp>
        <p:nvGrpSpPr>
          <p:cNvPr id="4" name="object 4"/>
          <p:cNvGrpSpPr/>
          <p:nvPr/>
        </p:nvGrpSpPr>
        <p:grpSpPr>
          <a:xfrm>
            <a:off x="1347089" y="1887349"/>
            <a:ext cx="5029200" cy="4231226"/>
            <a:chOff x="798576" y="1875789"/>
            <a:chExt cx="5120640" cy="4204970"/>
          </a:xfrm>
        </p:grpSpPr>
        <p:sp>
          <p:nvSpPr>
            <p:cNvPr id="5" name="object 5"/>
            <p:cNvSpPr/>
            <p:nvPr/>
          </p:nvSpPr>
          <p:spPr>
            <a:xfrm>
              <a:off x="1025652" y="2103119"/>
              <a:ext cx="4664964" cy="3749040"/>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798576" y="1875789"/>
              <a:ext cx="5120640" cy="4204970"/>
            </a:xfrm>
            <a:custGeom>
              <a:avLst/>
              <a:gdLst/>
              <a:ahLst/>
              <a:cxnLst/>
              <a:rect l="l" t="t" r="r" b="b"/>
              <a:pathLst>
                <a:path w="5120640" h="4204970">
                  <a:moveTo>
                    <a:pt x="4937760" y="228854"/>
                  </a:moveTo>
                  <a:lnTo>
                    <a:pt x="4892040" y="228854"/>
                  </a:lnTo>
                  <a:lnTo>
                    <a:pt x="4892040" y="3976370"/>
                  </a:lnTo>
                  <a:lnTo>
                    <a:pt x="228600" y="3976370"/>
                  </a:lnTo>
                  <a:lnTo>
                    <a:pt x="228600" y="228600"/>
                  </a:lnTo>
                  <a:lnTo>
                    <a:pt x="4937747" y="228600"/>
                  </a:lnTo>
                  <a:lnTo>
                    <a:pt x="4937747" y="182880"/>
                  </a:lnTo>
                  <a:lnTo>
                    <a:pt x="182880" y="182880"/>
                  </a:lnTo>
                  <a:lnTo>
                    <a:pt x="182880" y="228600"/>
                  </a:lnTo>
                  <a:lnTo>
                    <a:pt x="182880" y="3976370"/>
                  </a:lnTo>
                  <a:lnTo>
                    <a:pt x="182880" y="4022090"/>
                  </a:lnTo>
                  <a:lnTo>
                    <a:pt x="4937747" y="4022090"/>
                  </a:lnTo>
                  <a:lnTo>
                    <a:pt x="4937747" y="3976382"/>
                  </a:lnTo>
                  <a:lnTo>
                    <a:pt x="4937760" y="228854"/>
                  </a:lnTo>
                  <a:close/>
                </a:path>
                <a:path w="5120640" h="4204970">
                  <a:moveTo>
                    <a:pt x="5120640" y="0"/>
                  </a:moveTo>
                  <a:lnTo>
                    <a:pt x="0" y="0"/>
                  </a:lnTo>
                  <a:lnTo>
                    <a:pt x="0" y="137160"/>
                  </a:lnTo>
                  <a:lnTo>
                    <a:pt x="0" y="4067810"/>
                  </a:lnTo>
                  <a:lnTo>
                    <a:pt x="0" y="4204970"/>
                  </a:lnTo>
                  <a:lnTo>
                    <a:pt x="5120640" y="4204970"/>
                  </a:lnTo>
                  <a:lnTo>
                    <a:pt x="5120640" y="4067810"/>
                  </a:lnTo>
                  <a:lnTo>
                    <a:pt x="5120640" y="137414"/>
                  </a:lnTo>
                  <a:lnTo>
                    <a:pt x="4983480" y="137414"/>
                  </a:lnTo>
                  <a:lnTo>
                    <a:pt x="4983480" y="4067810"/>
                  </a:lnTo>
                  <a:lnTo>
                    <a:pt x="137160" y="406781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sp>
        <p:nvSpPr>
          <p:cNvPr id="7" name="object 7"/>
          <p:cNvSpPr txBox="1"/>
          <p:nvPr/>
        </p:nvSpPr>
        <p:spPr>
          <a:xfrm>
            <a:off x="6629400" y="1887349"/>
            <a:ext cx="4215511" cy="4074833"/>
          </a:xfrm>
          <a:prstGeom prst="rect">
            <a:avLst/>
          </a:prstGeom>
        </p:spPr>
        <p:txBody>
          <a:bodyPr vert="horz" wrap="square" lIns="0" tIns="37465" rIns="0" bIns="0" rtlCol="0">
            <a:spAutoFit/>
          </a:bodyPr>
          <a:lstStyle/>
          <a:p>
            <a:pPr marL="283845" marR="140970" indent="-182880" algn="just">
              <a:lnSpc>
                <a:spcPts val="1510"/>
              </a:lnSpc>
              <a:spcBef>
                <a:spcPts val="295"/>
              </a:spcBef>
              <a:buClr>
                <a:srgbClr val="252525"/>
              </a:buClr>
              <a:buFont typeface="Arial"/>
              <a:buChar char="◦"/>
              <a:tabLst>
                <a:tab pos="284480" algn="l"/>
              </a:tabLst>
            </a:pPr>
            <a:r>
              <a:rPr sz="1600" dirty="0">
                <a:latin typeface="Gothic Uralic"/>
                <a:cs typeface="Gothic Uralic"/>
              </a:rPr>
              <a:t>The session was organised on four different</a:t>
            </a:r>
            <a:r>
              <a:rPr sz="1600" spc="-200" dirty="0">
                <a:latin typeface="Gothic Uralic"/>
                <a:cs typeface="Gothic Uralic"/>
              </a:rPr>
              <a:t> </a:t>
            </a:r>
            <a:r>
              <a:rPr sz="1600" spc="-5" dirty="0">
                <a:latin typeface="Gothic Uralic"/>
                <a:cs typeface="Gothic Uralic"/>
              </a:rPr>
              <a:t>dates  i.e., </a:t>
            </a:r>
            <a:r>
              <a:rPr sz="1600" b="1" spc="-10" dirty="0">
                <a:latin typeface="Liberation Sans Narrow"/>
                <a:cs typeface="Liberation Sans Narrow"/>
              </a:rPr>
              <a:t>11</a:t>
            </a:r>
            <a:r>
              <a:rPr sz="1600" b="1" spc="-15" baseline="24691" dirty="0">
                <a:latin typeface="Liberation Sans Narrow"/>
                <a:cs typeface="Liberation Sans Narrow"/>
              </a:rPr>
              <a:t>th</a:t>
            </a:r>
            <a:r>
              <a:rPr sz="1600" b="1" spc="-10" dirty="0">
                <a:latin typeface="Liberation Sans Narrow"/>
                <a:cs typeface="Liberation Sans Narrow"/>
              </a:rPr>
              <a:t>, </a:t>
            </a:r>
            <a:r>
              <a:rPr sz="1600" b="1" dirty="0">
                <a:latin typeface="Liberation Sans Narrow"/>
                <a:cs typeface="Liberation Sans Narrow"/>
              </a:rPr>
              <a:t>13</a:t>
            </a:r>
            <a:r>
              <a:rPr sz="1600" b="1" baseline="24691" dirty="0">
                <a:latin typeface="Liberation Sans Narrow"/>
                <a:cs typeface="Liberation Sans Narrow"/>
              </a:rPr>
              <a:t>th</a:t>
            </a:r>
            <a:r>
              <a:rPr sz="1600" b="1" dirty="0">
                <a:latin typeface="Liberation Sans Narrow"/>
                <a:cs typeface="Liberation Sans Narrow"/>
              </a:rPr>
              <a:t>, 14</a:t>
            </a:r>
            <a:r>
              <a:rPr sz="1600" b="1" baseline="24691" dirty="0">
                <a:latin typeface="Liberation Sans Narrow"/>
                <a:cs typeface="Liberation Sans Narrow"/>
              </a:rPr>
              <a:t>th </a:t>
            </a:r>
            <a:r>
              <a:rPr sz="1600" b="1" dirty="0">
                <a:latin typeface="Liberation Sans Narrow"/>
                <a:cs typeface="Liberation Sans Narrow"/>
              </a:rPr>
              <a:t>and 15</a:t>
            </a:r>
            <a:r>
              <a:rPr sz="1600" b="1" baseline="24691" dirty="0">
                <a:latin typeface="Liberation Sans Narrow"/>
                <a:cs typeface="Liberation Sans Narrow"/>
              </a:rPr>
              <a:t>th </a:t>
            </a:r>
            <a:r>
              <a:rPr sz="1600" b="1" dirty="0">
                <a:latin typeface="Liberation Sans Narrow"/>
                <a:cs typeface="Liberation Sans Narrow"/>
              </a:rPr>
              <a:t>of </a:t>
            </a:r>
            <a:r>
              <a:rPr sz="1600" b="1" spc="-5" dirty="0">
                <a:latin typeface="Liberation Sans Narrow"/>
                <a:cs typeface="Liberation Sans Narrow"/>
              </a:rPr>
              <a:t>January 2021 </a:t>
            </a:r>
            <a:r>
              <a:rPr sz="1600" dirty="0">
                <a:latin typeface="Gothic Uralic"/>
                <a:cs typeface="Gothic Uralic"/>
              </a:rPr>
              <a:t>for </a:t>
            </a:r>
            <a:r>
              <a:rPr sz="1600" b="1" dirty="0">
                <a:latin typeface="Liberation Sans Narrow"/>
                <a:cs typeface="Liberation Sans Narrow"/>
              </a:rPr>
              <a:t>GROUPS  </a:t>
            </a:r>
            <a:r>
              <a:rPr sz="1600" b="1" spc="-5" dirty="0">
                <a:latin typeface="Liberation Sans Narrow"/>
                <a:cs typeface="Liberation Sans Narrow"/>
              </a:rPr>
              <a:t>1,2,3 </a:t>
            </a:r>
            <a:r>
              <a:rPr sz="1600" b="1" dirty="0">
                <a:latin typeface="Liberation Sans Narrow"/>
                <a:cs typeface="Liberation Sans Narrow"/>
              </a:rPr>
              <a:t>and 4</a:t>
            </a:r>
            <a:r>
              <a:rPr sz="1600" b="1" spc="5" dirty="0">
                <a:latin typeface="Liberation Sans Narrow"/>
                <a:cs typeface="Liberation Sans Narrow"/>
              </a:rPr>
              <a:t> </a:t>
            </a:r>
            <a:r>
              <a:rPr sz="1600" spc="-5" dirty="0">
                <a:latin typeface="Gothic Uralic"/>
                <a:cs typeface="Gothic Uralic"/>
              </a:rPr>
              <a:t>respectively.</a:t>
            </a:r>
            <a:endParaRPr sz="1600" dirty="0">
              <a:latin typeface="Gothic Uralic"/>
              <a:cs typeface="Gothic Uralic"/>
            </a:endParaRPr>
          </a:p>
          <a:p>
            <a:pPr marL="284480" indent="-182880" algn="just">
              <a:lnSpc>
                <a:spcPct val="100000"/>
              </a:lnSpc>
              <a:spcBef>
                <a:spcPts val="730"/>
              </a:spcBef>
              <a:buClr>
                <a:srgbClr val="252525"/>
              </a:buClr>
              <a:buFont typeface="Arial"/>
              <a:buChar char="◦"/>
              <a:tabLst>
                <a:tab pos="284480" algn="l"/>
              </a:tabLst>
            </a:pPr>
            <a:r>
              <a:rPr sz="1400" b="1" spc="-5" dirty="0">
                <a:latin typeface="Liberation Sans Narrow"/>
                <a:cs typeface="Liberation Sans Narrow"/>
              </a:rPr>
              <a:t>DR. </a:t>
            </a:r>
            <a:r>
              <a:rPr sz="1400" b="1" spc="-25" dirty="0">
                <a:latin typeface="Liberation Sans Narrow"/>
                <a:cs typeface="Liberation Sans Narrow"/>
              </a:rPr>
              <a:t>RITA </a:t>
            </a:r>
            <a:r>
              <a:rPr sz="1400" b="1" spc="-5" dirty="0">
                <a:latin typeface="Liberation Sans Narrow"/>
                <a:cs typeface="Liberation Sans Narrow"/>
              </a:rPr>
              <a:t>MISHRA</a:t>
            </a:r>
            <a:r>
              <a:rPr lang="en-US" sz="1400" b="1" spc="-5" dirty="0">
                <a:latin typeface="Liberation Sans Narrow"/>
                <a:cs typeface="Liberation Sans Narrow"/>
              </a:rPr>
              <a:t>, </a:t>
            </a:r>
            <a:r>
              <a:rPr lang="en-US" sz="1400" spc="-5" dirty="0">
                <a:latin typeface="Liberation Sans Narrow"/>
                <a:cs typeface="Liberation Sans Narrow"/>
              </a:rPr>
              <a:t>an educationist and founder of NGO ‘</a:t>
            </a:r>
            <a:r>
              <a:rPr lang="en-US" sz="1400" spc="-5" dirty="0" err="1">
                <a:latin typeface="Liberation Sans Narrow"/>
                <a:cs typeface="Liberation Sans Narrow"/>
              </a:rPr>
              <a:t>Patang</a:t>
            </a:r>
            <a:r>
              <a:rPr lang="en-US" sz="1400" spc="-5" dirty="0">
                <a:latin typeface="Liberation Sans Narrow"/>
                <a:cs typeface="Liberation Sans Narrow"/>
              </a:rPr>
              <a:t>’</a:t>
            </a:r>
            <a:r>
              <a:rPr sz="1400" spc="-5" dirty="0">
                <a:latin typeface="Liberation Sans Narrow"/>
                <a:cs typeface="Liberation Sans Narrow"/>
              </a:rPr>
              <a:t> </a:t>
            </a:r>
            <a:r>
              <a:rPr lang="en-US" sz="1400" dirty="0">
                <a:latin typeface="Gothic Uralic"/>
                <a:cs typeface="Gothic Uralic"/>
              </a:rPr>
              <a:t>took a session on ‘Tolerance and Equality’ </a:t>
            </a:r>
            <a:r>
              <a:rPr sz="1600" spc="-5" dirty="0">
                <a:latin typeface="Gothic Uralic"/>
                <a:cs typeface="Gothic Uralic"/>
              </a:rPr>
              <a:t>.</a:t>
            </a:r>
            <a:endParaRPr sz="1600" dirty="0">
              <a:latin typeface="Gothic Uralic"/>
              <a:cs typeface="Gothic Uralic"/>
            </a:endParaRPr>
          </a:p>
          <a:p>
            <a:pPr marL="283845" marR="214629" indent="-182880" algn="just">
              <a:lnSpc>
                <a:spcPts val="1510"/>
              </a:lnSpc>
              <a:spcBef>
                <a:spcPts val="925"/>
              </a:spcBef>
              <a:buClr>
                <a:srgbClr val="252525"/>
              </a:buClr>
              <a:buFont typeface="Arial"/>
              <a:buChar char="◦"/>
              <a:tabLst>
                <a:tab pos="284480" algn="l"/>
              </a:tabLst>
            </a:pPr>
            <a:r>
              <a:rPr sz="1400" b="1" spc="-5" dirty="0">
                <a:latin typeface="Liberation Sans Narrow"/>
                <a:cs typeface="Liberation Sans Narrow"/>
              </a:rPr>
              <a:t>DR. </a:t>
            </a:r>
            <a:r>
              <a:rPr sz="1400" b="1" spc="-20" dirty="0">
                <a:latin typeface="Liberation Sans Narrow"/>
                <a:cs typeface="Liberation Sans Narrow"/>
              </a:rPr>
              <a:t>RITA </a:t>
            </a:r>
            <a:r>
              <a:rPr sz="1400" b="1" spc="-5" dirty="0">
                <a:latin typeface="Liberation Sans Narrow"/>
                <a:cs typeface="Liberation Sans Narrow"/>
              </a:rPr>
              <a:t>MISHRA </a:t>
            </a:r>
            <a:r>
              <a:rPr sz="1400" dirty="0">
                <a:latin typeface="Gothic Uralic"/>
                <a:cs typeface="Gothic Uralic"/>
              </a:rPr>
              <a:t>also discussed about capacity</a:t>
            </a:r>
            <a:r>
              <a:rPr sz="1400" spc="-225" dirty="0">
                <a:latin typeface="Gothic Uralic"/>
                <a:cs typeface="Gothic Uralic"/>
              </a:rPr>
              <a:t> </a:t>
            </a:r>
            <a:r>
              <a:rPr sz="1400" spc="-5" dirty="0">
                <a:latin typeface="Gothic Uralic"/>
                <a:cs typeface="Gothic Uralic"/>
              </a:rPr>
              <a:t>to  endure </a:t>
            </a:r>
            <a:r>
              <a:rPr sz="1400" dirty="0">
                <a:latin typeface="Gothic Uralic"/>
                <a:cs typeface="Gothic Uralic"/>
              </a:rPr>
              <a:t>pain or </a:t>
            </a:r>
            <a:r>
              <a:rPr sz="1400" spc="-5" dirty="0">
                <a:latin typeface="Gothic Uralic"/>
                <a:cs typeface="Gothic Uralic"/>
              </a:rPr>
              <a:t>hardship </a:t>
            </a:r>
            <a:r>
              <a:rPr sz="1400" dirty="0">
                <a:latin typeface="Gothic Uralic"/>
                <a:cs typeface="Gothic Uralic"/>
              </a:rPr>
              <a:t>: </a:t>
            </a:r>
            <a:r>
              <a:rPr sz="1400" spc="-5" dirty="0">
                <a:latin typeface="Gothic Uralic"/>
                <a:cs typeface="Gothic Uralic"/>
              </a:rPr>
              <a:t>endurance, </a:t>
            </a:r>
            <a:r>
              <a:rPr sz="1400" dirty="0">
                <a:latin typeface="Gothic Uralic"/>
                <a:cs typeface="Gothic Uralic"/>
              </a:rPr>
              <a:t>fortitude,  </a:t>
            </a:r>
            <a:r>
              <a:rPr sz="1400" spc="-5" dirty="0">
                <a:latin typeface="Gothic Uralic"/>
                <a:cs typeface="Gothic Uralic"/>
              </a:rPr>
              <a:t>stamina.</a:t>
            </a:r>
            <a:endParaRPr sz="1400" dirty="0">
              <a:latin typeface="Gothic Uralic"/>
              <a:cs typeface="Gothic Uralic"/>
            </a:endParaRPr>
          </a:p>
          <a:p>
            <a:pPr marL="283845" marR="106680" indent="-182880" algn="just">
              <a:lnSpc>
                <a:spcPts val="1510"/>
              </a:lnSpc>
              <a:spcBef>
                <a:spcPts val="925"/>
              </a:spcBef>
              <a:buClr>
                <a:srgbClr val="252525"/>
              </a:buClr>
              <a:buFont typeface="Arial"/>
              <a:buChar char="◦"/>
              <a:tabLst>
                <a:tab pos="284480" algn="l"/>
              </a:tabLst>
            </a:pPr>
            <a:r>
              <a:rPr lang="en-US" sz="1400" dirty="0">
                <a:latin typeface="Times New Roman" panose="02020603050405020304" pitchFamily="18" charset="0"/>
                <a:cs typeface="Times New Roman" panose="02020603050405020304" pitchFamily="18" charset="0"/>
              </a:rPr>
              <a:t>She showed many short movies and did many activities with students to sensitize them toward gender inequality. </a:t>
            </a:r>
          </a:p>
          <a:p>
            <a:pPr marL="283845" marR="106680" indent="-182880" algn="just">
              <a:lnSpc>
                <a:spcPts val="1510"/>
              </a:lnSpc>
              <a:spcBef>
                <a:spcPts val="925"/>
              </a:spcBef>
              <a:buClr>
                <a:srgbClr val="252525"/>
              </a:buClr>
              <a:buFont typeface="Arial"/>
              <a:buChar char="◦"/>
              <a:tabLst>
                <a:tab pos="284480" algn="l"/>
              </a:tabLst>
            </a:pPr>
            <a:r>
              <a:rPr sz="1400" dirty="0">
                <a:latin typeface="Gothic Uralic"/>
                <a:cs typeface="Gothic Uralic"/>
              </a:rPr>
              <a:t>Some healthy </a:t>
            </a:r>
            <a:r>
              <a:rPr sz="1400" b="1" spc="-15" dirty="0">
                <a:latin typeface="Liberation Sans Narrow"/>
                <a:cs typeface="Liberation Sans Narrow"/>
              </a:rPr>
              <a:t>DEBATES </a:t>
            </a:r>
            <a:r>
              <a:rPr sz="1400" dirty="0">
                <a:latin typeface="Gothic Uralic"/>
                <a:cs typeface="Gothic Uralic"/>
              </a:rPr>
              <a:t>also </a:t>
            </a:r>
            <a:r>
              <a:rPr sz="1400" spc="-5" dirty="0">
                <a:latin typeface="Gothic Uralic"/>
                <a:cs typeface="Gothic Uralic"/>
              </a:rPr>
              <a:t>took </a:t>
            </a:r>
            <a:r>
              <a:rPr sz="1400" dirty="0">
                <a:latin typeface="Gothic Uralic"/>
                <a:cs typeface="Gothic Uralic"/>
              </a:rPr>
              <a:t>place during</a:t>
            </a:r>
            <a:r>
              <a:rPr sz="1400" spc="-130" dirty="0">
                <a:latin typeface="Gothic Uralic"/>
                <a:cs typeface="Gothic Uralic"/>
              </a:rPr>
              <a:t> </a:t>
            </a:r>
            <a:r>
              <a:rPr sz="1400" spc="-5" dirty="0">
                <a:latin typeface="Gothic Uralic"/>
                <a:cs typeface="Gothic Uralic"/>
              </a:rPr>
              <a:t>the  session </a:t>
            </a:r>
            <a:r>
              <a:rPr sz="1400" dirty="0">
                <a:latin typeface="Gothic Uralic"/>
                <a:cs typeface="Gothic Uralic"/>
              </a:rPr>
              <a:t>which made </a:t>
            </a:r>
            <a:r>
              <a:rPr sz="1400" spc="5" dirty="0">
                <a:latin typeface="Gothic Uralic"/>
                <a:cs typeface="Gothic Uralic"/>
              </a:rPr>
              <a:t>it </a:t>
            </a:r>
            <a:r>
              <a:rPr sz="1400" dirty="0">
                <a:latin typeface="Gothic Uralic"/>
                <a:cs typeface="Gothic Uralic"/>
              </a:rPr>
              <a:t>more</a:t>
            </a:r>
            <a:r>
              <a:rPr sz="1400" spc="-140" dirty="0">
                <a:latin typeface="Gothic Uralic"/>
                <a:cs typeface="Gothic Uralic"/>
              </a:rPr>
              <a:t> </a:t>
            </a:r>
            <a:r>
              <a:rPr sz="1400" dirty="0">
                <a:latin typeface="Gothic Uralic"/>
                <a:cs typeface="Gothic Uralic"/>
              </a:rPr>
              <a:t>interesting.</a:t>
            </a:r>
            <a:endParaRPr lang="en-US" sz="1400" dirty="0">
              <a:latin typeface="Gothic Uralic"/>
              <a:cs typeface="Gothic Uralic"/>
            </a:endParaRPr>
          </a:p>
          <a:p>
            <a:pPr marL="283845" marR="106680" indent="-182880" algn="just">
              <a:lnSpc>
                <a:spcPts val="1510"/>
              </a:lnSpc>
              <a:spcBef>
                <a:spcPts val="925"/>
              </a:spcBef>
              <a:buClr>
                <a:srgbClr val="252525"/>
              </a:buClr>
              <a:buFont typeface="Arial"/>
              <a:buChar char="◦"/>
              <a:tabLst>
                <a:tab pos="284480" algn="l"/>
              </a:tabLst>
            </a:pPr>
            <a:r>
              <a:rPr lang="en-IN" sz="1400" dirty="0">
                <a:latin typeface="Gothic Uralic"/>
                <a:cs typeface="Gothic Uralic"/>
              </a:rPr>
              <a:t>480(256) students attended her session.</a:t>
            </a:r>
            <a:endParaRPr lang="en-US" sz="1400" dirty="0">
              <a:latin typeface="Gothic Uralic"/>
              <a:cs typeface="Gothic Uralic"/>
            </a:endParaRPr>
          </a:p>
          <a:p>
            <a:pPr marL="283845" marR="110489" indent="-182880">
              <a:lnSpc>
                <a:spcPts val="1510"/>
              </a:lnSpc>
              <a:spcBef>
                <a:spcPts val="905"/>
              </a:spcBef>
              <a:buClr>
                <a:srgbClr val="252525"/>
              </a:buClr>
              <a:buFont typeface="Arial"/>
              <a:buChar char="◦"/>
              <a:tabLst>
                <a:tab pos="284480" algn="l"/>
              </a:tabLst>
            </a:pPr>
            <a:endParaRPr sz="1400" dirty="0">
              <a:latin typeface="Gothic Uralic"/>
              <a:cs typeface="Gothic Ural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9128-96F5-C64A-A616-47FE5848F054}"/>
              </a:ext>
            </a:extLst>
          </p:cNvPr>
          <p:cNvSpPr>
            <a:spLocks noGrp="1"/>
          </p:cNvSpPr>
          <p:nvPr>
            <p:ph type="title"/>
          </p:nvPr>
        </p:nvSpPr>
        <p:spPr>
          <a:xfrm>
            <a:off x="3505201" y="529657"/>
            <a:ext cx="5181600" cy="635000"/>
          </a:xfrm>
          <a:solidFill>
            <a:schemeClr val="accent5"/>
          </a:solidFill>
        </p:spPr>
        <p:txBody>
          <a:bodyPr/>
          <a:lstStyle/>
          <a:p>
            <a:pPr algn="ctr"/>
            <a:r>
              <a:rPr lang="en-IN" u="sng" spc="-290" dirty="0">
                <a:uFill>
                  <a:solidFill>
                    <a:srgbClr val="DEF4F7"/>
                  </a:solidFill>
                </a:uFill>
              </a:rPr>
              <a:t>Highlights of the Session</a:t>
            </a:r>
            <a:endParaRPr lang="en-US" dirty="0"/>
          </a:p>
        </p:txBody>
      </p:sp>
      <p:pic>
        <p:nvPicPr>
          <p:cNvPr id="2050" name="Picture 2" descr="page3image24369664">
            <a:extLst>
              <a:ext uri="{FF2B5EF4-FFF2-40B4-BE49-F238E27FC236}">
                <a16:creationId xmlns:a16="http://schemas.microsoft.com/office/drawing/2014/main" id="{5B70B302-8306-A440-BFCC-97C442EA10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169" y="1441797"/>
            <a:ext cx="4328382" cy="2709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descr="page2image24118912">
            <a:extLst>
              <a:ext uri="{FF2B5EF4-FFF2-40B4-BE49-F238E27FC236}">
                <a16:creationId xmlns:a16="http://schemas.microsoft.com/office/drawing/2014/main" id="{D3D26A14-BAAF-8A41-AD10-351822E3A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8166" y="1504048"/>
            <a:ext cx="4226373" cy="26476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2image24118496">
            <a:extLst>
              <a:ext uri="{FF2B5EF4-FFF2-40B4-BE49-F238E27FC236}">
                <a16:creationId xmlns:a16="http://schemas.microsoft.com/office/drawing/2014/main" id="{AE922E79-2093-E54D-A421-A125FEAF4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0550" y="3364827"/>
            <a:ext cx="4449262"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3image24369664">
            <a:extLst>
              <a:ext uri="{FF2B5EF4-FFF2-40B4-BE49-F238E27FC236}">
                <a16:creationId xmlns:a16="http://schemas.microsoft.com/office/drawing/2014/main" id="{46FD6E43-A5E0-D842-AB61-4B9645A89A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101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90800" y="717237"/>
            <a:ext cx="6400800" cy="690574"/>
          </a:xfrm>
          <a:prstGeom prst="rect">
            <a:avLst/>
          </a:prstGeom>
          <a:solidFill>
            <a:schemeClr val="accent5"/>
          </a:solidFill>
        </p:spPr>
        <p:txBody>
          <a:bodyPr vert="horz" wrap="square" lIns="0" tIns="13335" rIns="0" bIns="0" rtlCol="0">
            <a:spAutoFit/>
          </a:bodyPr>
          <a:lstStyle/>
          <a:p>
            <a:pPr marL="12700">
              <a:lnSpc>
                <a:spcPct val="100000"/>
              </a:lnSpc>
              <a:spcBef>
                <a:spcPts val="105"/>
              </a:spcBef>
            </a:pPr>
            <a:r>
              <a:rPr lang="en-US" sz="4400" u="heavy" spc="-300" dirty="0">
                <a:uFill>
                  <a:solidFill>
                    <a:srgbClr val="DEF4F7"/>
                  </a:solidFill>
                </a:uFill>
              </a:rPr>
              <a:t> </a:t>
            </a:r>
            <a:r>
              <a:rPr lang="en-IN" sz="4400" u="sng" spc="-10" dirty="0">
                <a:uFill>
                  <a:solidFill>
                    <a:srgbClr val="DEF4F7"/>
                  </a:solidFill>
                </a:uFill>
              </a:rPr>
              <a:t>Session On Story Telling</a:t>
            </a:r>
            <a:endParaRPr sz="4400" dirty="0"/>
          </a:p>
        </p:txBody>
      </p:sp>
      <p:grpSp>
        <p:nvGrpSpPr>
          <p:cNvPr id="4" name="object 4"/>
          <p:cNvGrpSpPr/>
          <p:nvPr/>
        </p:nvGrpSpPr>
        <p:grpSpPr>
          <a:xfrm>
            <a:off x="838200" y="1874520"/>
            <a:ext cx="5120640" cy="4206240"/>
            <a:chOff x="838200" y="1874520"/>
            <a:chExt cx="5120640" cy="4206240"/>
          </a:xfrm>
        </p:grpSpPr>
        <p:sp>
          <p:nvSpPr>
            <p:cNvPr id="5" name="object 5"/>
            <p:cNvSpPr/>
            <p:nvPr/>
          </p:nvSpPr>
          <p:spPr>
            <a:xfrm>
              <a:off x="1065275" y="2101595"/>
              <a:ext cx="4664964" cy="37505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38200" y="1874519"/>
              <a:ext cx="5120640" cy="4206240"/>
            </a:xfrm>
            <a:custGeom>
              <a:avLst/>
              <a:gdLst/>
              <a:ahLst/>
              <a:cxnLst/>
              <a:rect l="l" t="t" r="r" b="b"/>
              <a:pathLst>
                <a:path w="5120640" h="4206240">
                  <a:moveTo>
                    <a:pt x="4937760" y="228600"/>
                  </a:moveTo>
                  <a:lnTo>
                    <a:pt x="4937747" y="182880"/>
                  </a:lnTo>
                  <a:lnTo>
                    <a:pt x="4892040" y="182880"/>
                  </a:lnTo>
                  <a:lnTo>
                    <a:pt x="4892040" y="228600"/>
                  </a:lnTo>
                  <a:lnTo>
                    <a:pt x="4892040" y="3977640"/>
                  </a:lnTo>
                  <a:lnTo>
                    <a:pt x="228600" y="3977640"/>
                  </a:lnTo>
                  <a:lnTo>
                    <a:pt x="228600" y="228600"/>
                  </a:lnTo>
                  <a:lnTo>
                    <a:pt x="4892040" y="228600"/>
                  </a:lnTo>
                  <a:lnTo>
                    <a:pt x="4892040" y="182880"/>
                  </a:lnTo>
                  <a:lnTo>
                    <a:pt x="182880" y="182880"/>
                  </a:lnTo>
                  <a:lnTo>
                    <a:pt x="182880" y="228600"/>
                  </a:lnTo>
                  <a:lnTo>
                    <a:pt x="182880" y="3977640"/>
                  </a:lnTo>
                  <a:lnTo>
                    <a:pt x="182880" y="4023360"/>
                  </a:lnTo>
                  <a:lnTo>
                    <a:pt x="4937747" y="4023360"/>
                  </a:lnTo>
                  <a:lnTo>
                    <a:pt x="4937747" y="3977652"/>
                  </a:lnTo>
                  <a:lnTo>
                    <a:pt x="4937760" y="228600"/>
                  </a:lnTo>
                  <a:close/>
                </a:path>
                <a:path w="5120640" h="4206240">
                  <a:moveTo>
                    <a:pt x="5120640" y="0"/>
                  </a:moveTo>
                  <a:lnTo>
                    <a:pt x="4983480" y="0"/>
                  </a:lnTo>
                  <a:lnTo>
                    <a:pt x="4983480" y="137160"/>
                  </a:lnTo>
                  <a:lnTo>
                    <a:pt x="4983480" y="4069080"/>
                  </a:lnTo>
                  <a:lnTo>
                    <a:pt x="137160" y="4069080"/>
                  </a:lnTo>
                  <a:lnTo>
                    <a:pt x="137160" y="137160"/>
                  </a:lnTo>
                  <a:lnTo>
                    <a:pt x="4983480" y="137160"/>
                  </a:lnTo>
                  <a:lnTo>
                    <a:pt x="4983480" y="0"/>
                  </a:lnTo>
                  <a:lnTo>
                    <a:pt x="0" y="0"/>
                  </a:lnTo>
                  <a:lnTo>
                    <a:pt x="0" y="137160"/>
                  </a:lnTo>
                  <a:lnTo>
                    <a:pt x="0" y="4069080"/>
                  </a:lnTo>
                  <a:lnTo>
                    <a:pt x="0" y="4206240"/>
                  </a:lnTo>
                  <a:lnTo>
                    <a:pt x="5120640" y="4206240"/>
                  </a:lnTo>
                  <a:lnTo>
                    <a:pt x="5120640" y="4069080"/>
                  </a:lnTo>
                  <a:lnTo>
                    <a:pt x="5120640" y="137160"/>
                  </a:lnTo>
                  <a:lnTo>
                    <a:pt x="5120640" y="0"/>
                  </a:lnTo>
                  <a:close/>
                </a:path>
              </a:pathLst>
            </a:custGeom>
            <a:solidFill>
              <a:srgbClr val="000000"/>
            </a:solidFill>
          </p:spPr>
          <p:txBody>
            <a:bodyPr wrap="square" lIns="0" tIns="0" rIns="0" bIns="0" rtlCol="0"/>
            <a:lstStyle/>
            <a:p>
              <a:endParaRPr/>
            </a:p>
          </p:txBody>
        </p:sp>
      </p:grpSp>
      <p:sp>
        <p:nvSpPr>
          <p:cNvPr id="7" name="object 7"/>
          <p:cNvSpPr txBox="1"/>
          <p:nvPr/>
        </p:nvSpPr>
        <p:spPr>
          <a:xfrm>
            <a:off x="6470849" y="1874519"/>
            <a:ext cx="4625975" cy="3878434"/>
          </a:xfrm>
          <a:prstGeom prst="rect">
            <a:avLst/>
          </a:prstGeom>
        </p:spPr>
        <p:txBody>
          <a:bodyPr vert="horz" wrap="square" lIns="0" tIns="12700" rIns="0" bIns="0" rtlCol="0">
            <a:spAutoFit/>
          </a:bodyPr>
          <a:lstStyle/>
          <a:p>
            <a:pPr marL="258445" marR="90170" indent="-182880" algn="just">
              <a:lnSpc>
                <a:spcPct val="110000"/>
              </a:lnSpc>
              <a:spcBef>
                <a:spcPts val="100"/>
              </a:spcBef>
              <a:buClr>
                <a:srgbClr val="252525"/>
              </a:buClr>
              <a:buFont typeface="Arial"/>
              <a:buChar char="◦"/>
              <a:tabLst>
                <a:tab pos="259079" algn="l"/>
              </a:tabLst>
            </a:pPr>
            <a:r>
              <a:rPr sz="1400" dirty="0">
                <a:latin typeface="Gothic Uralic"/>
                <a:cs typeface="Gothic Uralic"/>
              </a:rPr>
              <a:t>On </a:t>
            </a:r>
            <a:r>
              <a:rPr sz="1400" spc="5" dirty="0">
                <a:latin typeface="Gothic Uralic"/>
                <a:cs typeface="Gothic Uralic"/>
              </a:rPr>
              <a:t>23</a:t>
            </a:r>
            <a:r>
              <a:rPr sz="1350" spc="7" baseline="24691" dirty="0">
                <a:latin typeface="Gothic Uralic"/>
                <a:cs typeface="Gothic Uralic"/>
              </a:rPr>
              <a:t>rd </a:t>
            </a:r>
            <a:r>
              <a:rPr sz="1400" dirty="0">
                <a:latin typeface="Gothic Uralic"/>
                <a:cs typeface="Gothic Uralic"/>
              </a:rPr>
              <a:t>of </a:t>
            </a:r>
            <a:r>
              <a:rPr sz="1400" spc="-5" dirty="0">
                <a:latin typeface="Gothic Uralic"/>
                <a:cs typeface="Gothic Uralic"/>
              </a:rPr>
              <a:t>January </a:t>
            </a:r>
            <a:r>
              <a:rPr sz="1400" dirty="0">
                <a:latin typeface="Gothic Uralic"/>
                <a:cs typeface="Gothic Uralic"/>
              </a:rPr>
              <a:t>2021, a STORY TELLING </a:t>
            </a:r>
            <a:r>
              <a:rPr sz="1400" spc="-5" dirty="0">
                <a:latin typeface="Gothic Uralic"/>
                <a:cs typeface="Gothic Uralic"/>
              </a:rPr>
              <a:t>SESSION  </a:t>
            </a:r>
            <a:r>
              <a:rPr sz="1400" dirty="0">
                <a:latin typeface="Gothic Uralic"/>
                <a:cs typeface="Gothic Uralic"/>
              </a:rPr>
              <a:t>was </a:t>
            </a:r>
            <a:r>
              <a:rPr sz="1400" spc="-5" dirty="0">
                <a:latin typeface="Gothic Uralic"/>
                <a:cs typeface="Gothic Uralic"/>
              </a:rPr>
              <a:t>arranged </a:t>
            </a:r>
            <a:r>
              <a:rPr sz="1400" dirty="0">
                <a:latin typeface="Gothic Uralic"/>
                <a:cs typeface="Gothic Uralic"/>
              </a:rPr>
              <a:t>for </a:t>
            </a:r>
            <a:r>
              <a:rPr sz="1400" spc="-5" dirty="0">
                <a:latin typeface="Gothic Uralic"/>
                <a:cs typeface="Gothic Uralic"/>
              </a:rPr>
              <a:t>the students</a:t>
            </a:r>
            <a:r>
              <a:rPr sz="1400" spc="-30" dirty="0">
                <a:latin typeface="Gothic Uralic"/>
                <a:cs typeface="Gothic Uralic"/>
              </a:rPr>
              <a:t> </a:t>
            </a:r>
            <a:r>
              <a:rPr sz="1400" dirty="0">
                <a:latin typeface="Gothic Uralic"/>
                <a:cs typeface="Gothic Uralic"/>
              </a:rPr>
              <a:t>.</a:t>
            </a:r>
          </a:p>
          <a:p>
            <a:pPr marL="259079" indent="-182880" algn="just">
              <a:lnSpc>
                <a:spcPct val="100000"/>
              </a:lnSpc>
              <a:spcBef>
                <a:spcPts val="1065"/>
              </a:spcBef>
              <a:buClr>
                <a:srgbClr val="252525"/>
              </a:buClr>
              <a:buFont typeface="Arial"/>
              <a:buChar char="◦"/>
              <a:tabLst>
                <a:tab pos="259079" algn="l"/>
              </a:tabLst>
            </a:pPr>
            <a:r>
              <a:rPr sz="1400" b="1" spc="-5" dirty="0">
                <a:latin typeface="Liberation Sans Narrow"/>
                <a:cs typeface="Liberation Sans Narrow"/>
              </a:rPr>
              <a:t>MS. </a:t>
            </a:r>
            <a:r>
              <a:rPr sz="1400" b="1" dirty="0">
                <a:latin typeface="Liberation Sans Narrow"/>
                <a:cs typeface="Liberation Sans Narrow"/>
              </a:rPr>
              <a:t>INDU </a:t>
            </a:r>
            <a:r>
              <a:rPr sz="1400" b="1" spc="-5" dirty="0">
                <a:latin typeface="Liberation Sans Narrow"/>
                <a:cs typeface="Liberation Sans Narrow"/>
              </a:rPr>
              <a:t>PUNJ</a:t>
            </a:r>
            <a:r>
              <a:rPr lang="en-US" sz="1400" b="1" spc="-5" dirty="0">
                <a:latin typeface="Liberation Sans Narrow"/>
                <a:cs typeface="Liberation Sans Narrow"/>
              </a:rPr>
              <a:t>, </a:t>
            </a:r>
            <a:r>
              <a:rPr lang="en-US" sz="1400" spc="-5" dirty="0">
                <a:latin typeface="Liberation Sans Narrow"/>
                <a:cs typeface="Liberation Sans Narrow"/>
              </a:rPr>
              <a:t>founder of Stories Matter,</a:t>
            </a:r>
            <a:r>
              <a:rPr sz="1400" spc="-5" dirty="0">
                <a:latin typeface="Liberation Sans Narrow"/>
                <a:cs typeface="Liberation Sans Narrow"/>
              </a:rPr>
              <a:t> </a:t>
            </a:r>
            <a:r>
              <a:rPr sz="1400" spc="5" dirty="0">
                <a:latin typeface="Gothic Uralic"/>
                <a:cs typeface="Gothic Uralic"/>
              </a:rPr>
              <a:t>led </a:t>
            </a:r>
            <a:r>
              <a:rPr sz="1400" spc="-5" dirty="0">
                <a:latin typeface="Gothic Uralic"/>
                <a:cs typeface="Gothic Uralic"/>
              </a:rPr>
              <a:t>the</a:t>
            </a:r>
            <a:r>
              <a:rPr sz="1400" spc="-25" dirty="0">
                <a:latin typeface="Gothic Uralic"/>
                <a:cs typeface="Gothic Uralic"/>
              </a:rPr>
              <a:t> </a:t>
            </a:r>
            <a:r>
              <a:rPr sz="1400" spc="-5" dirty="0">
                <a:latin typeface="Gothic Uralic"/>
                <a:cs typeface="Gothic Uralic"/>
              </a:rPr>
              <a:t>session.</a:t>
            </a:r>
            <a:endParaRPr sz="1400" dirty="0">
              <a:latin typeface="Gothic Uralic"/>
              <a:cs typeface="Gothic Uralic"/>
            </a:endParaRPr>
          </a:p>
          <a:p>
            <a:pPr marL="258445" marR="100965" indent="-182880" algn="just">
              <a:lnSpc>
                <a:spcPct val="110100"/>
              </a:lnSpc>
              <a:spcBef>
                <a:spcPts val="900"/>
              </a:spcBef>
              <a:buClr>
                <a:srgbClr val="252525"/>
              </a:buClr>
              <a:buFont typeface="Arial"/>
              <a:buChar char="◦"/>
              <a:tabLst>
                <a:tab pos="259079" algn="l"/>
              </a:tabLst>
            </a:pPr>
            <a:r>
              <a:rPr sz="1400" dirty="0">
                <a:latin typeface="Gothic Uralic"/>
                <a:cs typeface="Gothic Uralic"/>
              </a:rPr>
              <a:t>The </a:t>
            </a:r>
            <a:r>
              <a:rPr sz="1400" spc="5" dirty="0">
                <a:latin typeface="Gothic Uralic"/>
                <a:cs typeface="Gothic Uralic"/>
              </a:rPr>
              <a:t>aim </a:t>
            </a:r>
            <a:r>
              <a:rPr sz="1400" dirty="0">
                <a:latin typeface="Gothic Uralic"/>
                <a:cs typeface="Gothic Uralic"/>
              </a:rPr>
              <a:t>of </a:t>
            </a:r>
            <a:r>
              <a:rPr sz="1400" spc="-5" dirty="0">
                <a:latin typeface="Gothic Uralic"/>
                <a:cs typeface="Gothic Uralic"/>
              </a:rPr>
              <a:t>the </a:t>
            </a:r>
            <a:r>
              <a:rPr sz="1400" dirty="0">
                <a:latin typeface="Gothic Uralic"/>
                <a:cs typeface="Gothic Uralic"/>
              </a:rPr>
              <a:t>session was </a:t>
            </a:r>
            <a:r>
              <a:rPr sz="1400" spc="-5" dirty="0">
                <a:latin typeface="Gothic Uralic"/>
                <a:cs typeface="Gothic Uralic"/>
              </a:rPr>
              <a:t>to </a:t>
            </a:r>
            <a:r>
              <a:rPr sz="1400" dirty="0">
                <a:latin typeface="Gothic Uralic"/>
                <a:cs typeface="Gothic Uralic"/>
              </a:rPr>
              <a:t>keep </a:t>
            </a:r>
            <a:r>
              <a:rPr sz="1400" spc="-5" dirty="0">
                <a:latin typeface="Gothic Uralic"/>
                <a:cs typeface="Gothic Uralic"/>
              </a:rPr>
              <a:t>the students  </a:t>
            </a:r>
            <a:r>
              <a:rPr sz="1400" dirty="0">
                <a:latin typeface="Gothic Uralic"/>
                <a:cs typeface="Gothic Uralic"/>
              </a:rPr>
              <a:t>fresh </a:t>
            </a:r>
            <a:r>
              <a:rPr sz="1400" spc="-5" dirty="0">
                <a:latin typeface="Gothic Uralic"/>
                <a:cs typeface="Gothic Uralic"/>
              </a:rPr>
              <a:t>and pass </a:t>
            </a:r>
            <a:r>
              <a:rPr sz="1400" dirty="0">
                <a:latin typeface="Gothic Uralic"/>
                <a:cs typeface="Gothic Uralic"/>
              </a:rPr>
              <a:t>on some informative information</a:t>
            </a:r>
            <a:r>
              <a:rPr sz="1400" spc="-190" dirty="0">
                <a:latin typeface="Gothic Uralic"/>
                <a:cs typeface="Gothic Uralic"/>
              </a:rPr>
              <a:t> </a:t>
            </a:r>
            <a:r>
              <a:rPr sz="1400" spc="5" dirty="0">
                <a:latin typeface="Gothic Uralic"/>
                <a:cs typeface="Gothic Uralic"/>
              </a:rPr>
              <a:t>in  </a:t>
            </a:r>
            <a:r>
              <a:rPr sz="1400" dirty="0">
                <a:latin typeface="Gothic Uralic"/>
                <a:cs typeface="Gothic Uralic"/>
              </a:rPr>
              <a:t>an interesting</a:t>
            </a:r>
            <a:r>
              <a:rPr sz="1400" spc="-30" dirty="0">
                <a:latin typeface="Gothic Uralic"/>
                <a:cs typeface="Gothic Uralic"/>
              </a:rPr>
              <a:t> </a:t>
            </a:r>
            <a:r>
              <a:rPr sz="1400" spc="-5" dirty="0">
                <a:latin typeface="Gothic Uralic"/>
                <a:cs typeface="Gothic Uralic"/>
              </a:rPr>
              <a:t>way.</a:t>
            </a:r>
            <a:endParaRPr sz="1400" dirty="0">
              <a:latin typeface="Gothic Uralic"/>
              <a:cs typeface="Gothic Uralic"/>
            </a:endParaRPr>
          </a:p>
          <a:p>
            <a:pPr marL="258445" marR="491490" indent="-182880" algn="just">
              <a:lnSpc>
                <a:spcPct val="110000"/>
              </a:lnSpc>
              <a:spcBef>
                <a:spcPts val="900"/>
              </a:spcBef>
              <a:buClr>
                <a:srgbClr val="252525"/>
              </a:buClr>
              <a:buFont typeface="Arial"/>
              <a:buChar char="◦"/>
              <a:tabLst>
                <a:tab pos="259079" algn="l"/>
              </a:tabLst>
            </a:pPr>
            <a:r>
              <a:rPr sz="1400" dirty="0">
                <a:latin typeface="Gothic Uralic"/>
                <a:cs typeface="Gothic Uralic"/>
              </a:rPr>
              <a:t>Some fascinating </a:t>
            </a:r>
            <a:r>
              <a:rPr sz="1400" spc="-5" dirty="0">
                <a:latin typeface="Gothic Uralic"/>
                <a:cs typeface="Gothic Uralic"/>
              </a:rPr>
              <a:t>and </a:t>
            </a:r>
            <a:r>
              <a:rPr sz="1400" dirty="0">
                <a:latin typeface="Gothic Uralic"/>
                <a:cs typeface="Gothic Uralic"/>
              </a:rPr>
              <a:t>knowledgeable</a:t>
            </a:r>
            <a:r>
              <a:rPr sz="1400" spc="-165" dirty="0">
                <a:latin typeface="Gothic Uralic"/>
                <a:cs typeface="Gothic Uralic"/>
              </a:rPr>
              <a:t> </a:t>
            </a:r>
            <a:r>
              <a:rPr sz="1400" dirty="0">
                <a:latin typeface="Gothic Uralic"/>
                <a:cs typeface="Gothic Uralic"/>
              </a:rPr>
              <a:t>stories  filled </a:t>
            </a:r>
            <a:r>
              <a:rPr sz="1400" spc="-5" dirty="0">
                <a:latin typeface="Gothic Uralic"/>
                <a:cs typeface="Gothic Uralic"/>
              </a:rPr>
              <a:t>the </a:t>
            </a:r>
            <a:r>
              <a:rPr sz="1400" dirty="0">
                <a:latin typeface="Gothic Uralic"/>
                <a:cs typeface="Gothic Uralic"/>
              </a:rPr>
              <a:t>whole</a:t>
            </a:r>
            <a:r>
              <a:rPr sz="1400" spc="-80" dirty="0">
                <a:latin typeface="Gothic Uralic"/>
                <a:cs typeface="Gothic Uralic"/>
              </a:rPr>
              <a:t> </a:t>
            </a:r>
            <a:r>
              <a:rPr sz="1400" dirty="0">
                <a:latin typeface="Gothic Uralic"/>
                <a:cs typeface="Gothic Uralic"/>
              </a:rPr>
              <a:t>session.</a:t>
            </a:r>
          </a:p>
          <a:p>
            <a:pPr marL="258445" marR="81280" indent="-182880" algn="just">
              <a:lnSpc>
                <a:spcPct val="110100"/>
              </a:lnSpc>
              <a:spcBef>
                <a:spcPts val="894"/>
              </a:spcBef>
              <a:buClr>
                <a:srgbClr val="252525"/>
              </a:buClr>
              <a:buFont typeface="Arial"/>
              <a:buChar char="◦"/>
              <a:tabLst>
                <a:tab pos="259079" algn="l"/>
              </a:tabLst>
            </a:pPr>
            <a:r>
              <a:rPr sz="1400" spc="10" dirty="0">
                <a:latin typeface="Gothic Uralic"/>
                <a:cs typeface="Gothic Uralic"/>
              </a:rPr>
              <a:t>In </a:t>
            </a:r>
            <a:r>
              <a:rPr sz="1400" dirty="0">
                <a:latin typeface="Gothic Uralic"/>
                <a:cs typeface="Gothic Uralic"/>
              </a:rPr>
              <a:t>order </a:t>
            </a:r>
            <a:r>
              <a:rPr sz="1400" spc="-5" dirty="0">
                <a:latin typeface="Gothic Uralic"/>
                <a:cs typeface="Gothic Uralic"/>
              </a:rPr>
              <a:t>to show </a:t>
            </a:r>
            <a:r>
              <a:rPr sz="1400" dirty="0">
                <a:latin typeface="Gothic Uralic"/>
                <a:cs typeface="Gothic Uralic"/>
              </a:rPr>
              <a:t>their </a:t>
            </a:r>
            <a:r>
              <a:rPr sz="1400" spc="-5" dirty="0">
                <a:latin typeface="Gothic Uralic"/>
                <a:cs typeface="Gothic Uralic"/>
              </a:rPr>
              <a:t>interest, students </a:t>
            </a:r>
            <a:r>
              <a:rPr sz="1400" dirty="0">
                <a:latin typeface="Gothic Uralic"/>
                <a:cs typeface="Gothic Uralic"/>
              </a:rPr>
              <a:t>from  different </a:t>
            </a:r>
            <a:r>
              <a:rPr sz="1400" spc="-5" dirty="0">
                <a:latin typeface="Gothic Uralic"/>
                <a:cs typeface="Gothic Uralic"/>
              </a:rPr>
              <a:t>departments </a:t>
            </a:r>
            <a:r>
              <a:rPr sz="1400" dirty="0">
                <a:latin typeface="Gothic Uralic"/>
                <a:cs typeface="Gothic Uralic"/>
              </a:rPr>
              <a:t>also </a:t>
            </a:r>
            <a:r>
              <a:rPr sz="1400" spc="-5" dirty="0">
                <a:latin typeface="Gothic Uralic"/>
                <a:cs typeface="Gothic Uralic"/>
              </a:rPr>
              <a:t>took </a:t>
            </a:r>
            <a:r>
              <a:rPr sz="1400" dirty="0">
                <a:latin typeface="Gothic Uralic"/>
                <a:cs typeface="Gothic Uralic"/>
              </a:rPr>
              <a:t>a </a:t>
            </a:r>
            <a:r>
              <a:rPr sz="1400" spc="-5" dirty="0">
                <a:latin typeface="Gothic Uralic"/>
                <a:cs typeface="Gothic Uralic"/>
              </a:rPr>
              <a:t>step </a:t>
            </a:r>
            <a:r>
              <a:rPr sz="1400" dirty="0">
                <a:latin typeface="Gothic Uralic"/>
                <a:cs typeface="Gothic Uralic"/>
              </a:rPr>
              <a:t>forward </a:t>
            </a:r>
            <a:r>
              <a:rPr sz="1400" spc="-5" dirty="0">
                <a:latin typeface="Gothic Uralic"/>
                <a:cs typeface="Gothic Uralic"/>
              </a:rPr>
              <a:t>by  </a:t>
            </a:r>
            <a:r>
              <a:rPr sz="1400" dirty="0">
                <a:latin typeface="Gothic Uralic"/>
                <a:cs typeface="Gothic Uralic"/>
              </a:rPr>
              <a:t>sharing some of their experiences </a:t>
            </a:r>
            <a:r>
              <a:rPr sz="1400" spc="-5" dirty="0">
                <a:latin typeface="Gothic Uralic"/>
                <a:cs typeface="Gothic Uralic"/>
              </a:rPr>
              <a:t>with</a:t>
            </a:r>
            <a:r>
              <a:rPr sz="1400" spc="-160" dirty="0">
                <a:latin typeface="Gothic Uralic"/>
                <a:cs typeface="Gothic Uralic"/>
              </a:rPr>
              <a:t> </a:t>
            </a:r>
            <a:r>
              <a:rPr sz="1400" spc="-5" dirty="0">
                <a:latin typeface="Gothic Uralic"/>
                <a:cs typeface="Gothic Uralic"/>
              </a:rPr>
              <a:t>others.</a:t>
            </a:r>
            <a:endParaRPr lang="en-US" sz="1400" spc="-5" dirty="0">
              <a:latin typeface="Gothic Uralic"/>
              <a:cs typeface="Gothic Uralic"/>
            </a:endParaRPr>
          </a:p>
          <a:p>
            <a:pPr marL="258445" marR="81280" indent="-182880" algn="just">
              <a:lnSpc>
                <a:spcPct val="110100"/>
              </a:lnSpc>
              <a:spcBef>
                <a:spcPts val="894"/>
              </a:spcBef>
              <a:buClr>
                <a:srgbClr val="252525"/>
              </a:buClr>
              <a:buFont typeface="Arial"/>
              <a:buChar char="◦"/>
              <a:tabLst>
                <a:tab pos="259079" algn="l"/>
              </a:tabLst>
            </a:pPr>
            <a:r>
              <a:rPr lang="en-IN" sz="1400" spc="-5" dirty="0">
                <a:latin typeface="Gothic Uralic"/>
                <a:cs typeface="Gothic Uralic"/>
              </a:rPr>
              <a:t>A huge number of 518 students with 187 females attended her session</a:t>
            </a:r>
            <a:endParaRPr sz="1400" dirty="0">
              <a:latin typeface="Gothic Uralic"/>
              <a:cs typeface="Gothic Ural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BEFED1-E41D-5844-975C-786D7AA0D05C}"/>
              </a:ext>
            </a:extLst>
          </p:cNvPr>
          <p:cNvSpPr>
            <a:spLocks noGrp="1"/>
          </p:cNvSpPr>
          <p:nvPr>
            <p:ph type="body" idx="1"/>
          </p:nvPr>
        </p:nvSpPr>
        <p:spPr>
          <a:xfrm>
            <a:off x="914399" y="1905000"/>
            <a:ext cx="8915401" cy="3657600"/>
          </a:xfrm>
        </p:spPr>
        <p:txBody>
          <a:bodyPr/>
          <a:lstStyle/>
          <a:p>
            <a:endParaRPr lang="en-US" dirty="0"/>
          </a:p>
        </p:txBody>
      </p:sp>
      <p:pic>
        <p:nvPicPr>
          <p:cNvPr id="1025" name="Picture 1" descr="page1image3300672">
            <a:extLst>
              <a:ext uri="{FF2B5EF4-FFF2-40B4-BE49-F238E27FC236}">
                <a16:creationId xmlns:a16="http://schemas.microsoft.com/office/drawing/2014/main" id="{1B5E1E87-65FD-1945-8B71-DB014D205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3411" y="1905001"/>
            <a:ext cx="6595789" cy="3706608"/>
          </a:xfrm>
          <a:prstGeom prst="rect">
            <a:avLst/>
          </a:prstGeom>
          <a:noFill/>
          <a:extLst>
            <a:ext uri="{909E8E84-426E-40DD-AFC4-6F175D3DCCD1}">
              <a14:hiddenFill xmlns:a14="http://schemas.microsoft.com/office/drawing/2010/main">
                <a:solidFill>
                  <a:srgbClr val="FFFFFF"/>
                </a:solidFill>
              </a14:hiddenFill>
            </a:ext>
          </a:extLst>
        </p:spPr>
      </p:pic>
      <p:sp>
        <p:nvSpPr>
          <p:cNvPr id="5" name="object 3">
            <a:extLst>
              <a:ext uri="{FF2B5EF4-FFF2-40B4-BE49-F238E27FC236}">
                <a16:creationId xmlns:a16="http://schemas.microsoft.com/office/drawing/2014/main" id="{A574CB33-8AAF-EB4D-9FF3-0F207E6E4483}"/>
              </a:ext>
            </a:extLst>
          </p:cNvPr>
          <p:cNvSpPr txBox="1">
            <a:spLocks noGrp="1"/>
          </p:cNvSpPr>
          <p:nvPr>
            <p:ph type="title"/>
          </p:nvPr>
        </p:nvSpPr>
        <p:spPr>
          <a:xfrm>
            <a:off x="3581400" y="660400"/>
            <a:ext cx="4831399" cy="635000"/>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u="sng" spc="-290" dirty="0">
                <a:uFill>
                  <a:solidFill>
                    <a:srgbClr val="DEF4F7"/>
                  </a:solidFill>
                </a:uFill>
              </a:rPr>
              <a:t>Highlights of the Session</a:t>
            </a:r>
            <a:endParaRPr u="sng" spc="-204" dirty="0">
              <a:uFill>
                <a:solidFill>
                  <a:srgbClr val="DEF4F7"/>
                </a:solidFill>
              </a:uFill>
            </a:endParaRPr>
          </a:p>
        </p:txBody>
      </p:sp>
    </p:spTree>
    <p:extLst>
      <p:ext uri="{BB962C8B-B14F-4D97-AF65-F5344CB8AC3E}">
        <p14:creationId xmlns:p14="http://schemas.microsoft.com/office/powerpoint/2010/main" val="1291896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590800" y="740455"/>
            <a:ext cx="6706551" cy="627736"/>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u="sng" spc="-10" dirty="0">
                <a:uFill>
                  <a:solidFill>
                    <a:srgbClr val="DEF4F7"/>
                  </a:solidFill>
                </a:uFill>
              </a:rPr>
              <a:t>Session On Ethics And Values</a:t>
            </a:r>
            <a:endParaRPr u="sng" spc="-135" dirty="0">
              <a:uFill>
                <a:solidFill>
                  <a:srgbClr val="DEF4F7"/>
                </a:solidFill>
              </a:uFill>
            </a:endParaRPr>
          </a:p>
        </p:txBody>
      </p:sp>
      <p:grpSp>
        <p:nvGrpSpPr>
          <p:cNvPr id="4" name="object 4"/>
          <p:cNvGrpSpPr/>
          <p:nvPr/>
        </p:nvGrpSpPr>
        <p:grpSpPr>
          <a:xfrm>
            <a:off x="1158239" y="1874520"/>
            <a:ext cx="4556762" cy="4206240"/>
            <a:chOff x="838200" y="1874520"/>
            <a:chExt cx="5120640" cy="4206240"/>
          </a:xfrm>
        </p:grpSpPr>
        <p:sp>
          <p:nvSpPr>
            <p:cNvPr id="5" name="object 5"/>
            <p:cNvSpPr/>
            <p:nvPr/>
          </p:nvSpPr>
          <p:spPr>
            <a:xfrm>
              <a:off x="1065275" y="2101595"/>
              <a:ext cx="4664964" cy="37505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38200" y="1874519"/>
              <a:ext cx="5120640" cy="4206240"/>
            </a:xfrm>
            <a:custGeom>
              <a:avLst/>
              <a:gdLst/>
              <a:ahLst/>
              <a:cxnLst/>
              <a:rect l="l" t="t" r="r" b="b"/>
              <a:pathLst>
                <a:path w="5120640" h="4206240">
                  <a:moveTo>
                    <a:pt x="4937760" y="228600"/>
                  </a:moveTo>
                  <a:lnTo>
                    <a:pt x="4937747" y="182880"/>
                  </a:lnTo>
                  <a:lnTo>
                    <a:pt x="4892040" y="182880"/>
                  </a:lnTo>
                  <a:lnTo>
                    <a:pt x="4892040" y="228600"/>
                  </a:lnTo>
                  <a:lnTo>
                    <a:pt x="4892040" y="3977640"/>
                  </a:lnTo>
                  <a:lnTo>
                    <a:pt x="228600" y="3977640"/>
                  </a:lnTo>
                  <a:lnTo>
                    <a:pt x="228600" y="228600"/>
                  </a:lnTo>
                  <a:lnTo>
                    <a:pt x="4892040" y="228600"/>
                  </a:lnTo>
                  <a:lnTo>
                    <a:pt x="4892040" y="182880"/>
                  </a:lnTo>
                  <a:lnTo>
                    <a:pt x="182880" y="182880"/>
                  </a:lnTo>
                  <a:lnTo>
                    <a:pt x="182880" y="228600"/>
                  </a:lnTo>
                  <a:lnTo>
                    <a:pt x="182880" y="3977640"/>
                  </a:lnTo>
                  <a:lnTo>
                    <a:pt x="182880" y="4023360"/>
                  </a:lnTo>
                  <a:lnTo>
                    <a:pt x="4937747" y="4023360"/>
                  </a:lnTo>
                  <a:lnTo>
                    <a:pt x="4937747" y="3977652"/>
                  </a:lnTo>
                  <a:lnTo>
                    <a:pt x="4937760" y="228600"/>
                  </a:lnTo>
                  <a:close/>
                </a:path>
                <a:path w="5120640" h="4206240">
                  <a:moveTo>
                    <a:pt x="5120640" y="0"/>
                  </a:moveTo>
                  <a:lnTo>
                    <a:pt x="4983480" y="0"/>
                  </a:lnTo>
                  <a:lnTo>
                    <a:pt x="4983480" y="137160"/>
                  </a:lnTo>
                  <a:lnTo>
                    <a:pt x="4983480" y="4069080"/>
                  </a:lnTo>
                  <a:lnTo>
                    <a:pt x="137160" y="4069080"/>
                  </a:lnTo>
                  <a:lnTo>
                    <a:pt x="137160" y="137160"/>
                  </a:lnTo>
                  <a:lnTo>
                    <a:pt x="4983480" y="137160"/>
                  </a:lnTo>
                  <a:lnTo>
                    <a:pt x="4983480" y="0"/>
                  </a:lnTo>
                  <a:lnTo>
                    <a:pt x="0" y="0"/>
                  </a:lnTo>
                  <a:lnTo>
                    <a:pt x="0" y="137160"/>
                  </a:lnTo>
                  <a:lnTo>
                    <a:pt x="0" y="4069080"/>
                  </a:lnTo>
                  <a:lnTo>
                    <a:pt x="0" y="4206240"/>
                  </a:lnTo>
                  <a:lnTo>
                    <a:pt x="5120640" y="4206240"/>
                  </a:lnTo>
                  <a:lnTo>
                    <a:pt x="5120640" y="4069080"/>
                  </a:lnTo>
                  <a:lnTo>
                    <a:pt x="5120640" y="137160"/>
                  </a:lnTo>
                  <a:lnTo>
                    <a:pt x="5120640" y="0"/>
                  </a:lnTo>
                  <a:close/>
                </a:path>
              </a:pathLst>
            </a:custGeom>
            <a:solidFill>
              <a:srgbClr val="000000"/>
            </a:solidFill>
          </p:spPr>
          <p:txBody>
            <a:bodyPr wrap="square" lIns="0" tIns="0" rIns="0" bIns="0" rtlCol="0"/>
            <a:lstStyle/>
            <a:p>
              <a:endParaRPr/>
            </a:p>
          </p:txBody>
        </p:sp>
      </p:grpSp>
      <p:sp>
        <p:nvSpPr>
          <p:cNvPr id="7" name="object 7"/>
          <p:cNvSpPr txBox="1"/>
          <p:nvPr/>
        </p:nvSpPr>
        <p:spPr>
          <a:xfrm>
            <a:off x="6324600" y="1981200"/>
            <a:ext cx="3946564" cy="3922228"/>
          </a:xfrm>
          <a:prstGeom prst="rect">
            <a:avLst/>
          </a:prstGeom>
        </p:spPr>
        <p:txBody>
          <a:bodyPr vert="horz" wrap="square" lIns="0" tIns="13335" rIns="0" bIns="0" rtlCol="0">
            <a:spAutoFit/>
          </a:bodyPr>
          <a:lstStyle/>
          <a:p>
            <a:pPr marL="258445" marR="194945" indent="-182880" algn="just">
              <a:lnSpc>
                <a:spcPct val="100000"/>
              </a:lnSpc>
              <a:spcBef>
                <a:spcPts val="105"/>
              </a:spcBef>
              <a:buClr>
                <a:srgbClr val="252525"/>
              </a:buClr>
              <a:buFont typeface="Arial"/>
              <a:buChar char="◦"/>
              <a:tabLst>
                <a:tab pos="259079" algn="l"/>
              </a:tabLst>
            </a:pPr>
            <a:r>
              <a:rPr sz="1600" dirty="0">
                <a:latin typeface="Times New Roman" panose="02020603050405020304" pitchFamily="18" charset="0"/>
                <a:cs typeface="Times New Roman" panose="02020603050405020304" pitchFamily="18" charset="0"/>
              </a:rPr>
              <a:t>On </a:t>
            </a:r>
            <a:r>
              <a:rPr sz="1600" b="1" spc="5" dirty="0">
                <a:latin typeface="Times New Roman" panose="02020603050405020304" pitchFamily="18" charset="0"/>
                <a:cs typeface="Times New Roman" panose="02020603050405020304" pitchFamily="18" charset="0"/>
              </a:rPr>
              <a:t>6</a:t>
            </a:r>
            <a:r>
              <a:rPr sz="1600" b="1" spc="7" baseline="24691" dirty="0">
                <a:latin typeface="Times New Roman" panose="02020603050405020304" pitchFamily="18" charset="0"/>
                <a:cs typeface="Times New Roman" panose="02020603050405020304" pitchFamily="18" charset="0"/>
              </a:rPr>
              <a:t>th </a:t>
            </a:r>
            <a:r>
              <a:rPr sz="1600" b="1" dirty="0">
                <a:latin typeface="Times New Roman" panose="02020603050405020304" pitchFamily="18" charset="0"/>
                <a:cs typeface="Times New Roman" panose="02020603050405020304" pitchFamily="18" charset="0"/>
              </a:rPr>
              <a:t>of </a:t>
            </a:r>
            <a:r>
              <a:rPr sz="1600" b="1" spc="-5" dirty="0">
                <a:latin typeface="Times New Roman" panose="02020603050405020304" pitchFamily="18" charset="0"/>
                <a:cs typeface="Times New Roman" panose="02020603050405020304" pitchFamily="18" charset="0"/>
              </a:rPr>
              <a:t>February 2021 </a:t>
            </a:r>
            <a:r>
              <a:rPr sz="1600" dirty="0">
                <a:latin typeface="Times New Roman" panose="02020603050405020304" pitchFamily="18" charset="0"/>
                <a:cs typeface="Times New Roman" panose="02020603050405020304" pitchFamily="18" charset="0"/>
              </a:rPr>
              <a:t>a </a:t>
            </a:r>
            <a:r>
              <a:rPr sz="1600" spc="-5" dirty="0">
                <a:latin typeface="Times New Roman" panose="02020603050405020304" pitchFamily="18" charset="0"/>
                <a:cs typeface="Times New Roman" panose="02020603050405020304" pitchFamily="18" charset="0"/>
              </a:rPr>
              <a:t>session </a:t>
            </a:r>
            <a:r>
              <a:rPr sz="1600" dirty="0">
                <a:latin typeface="Times New Roman" panose="02020603050405020304" pitchFamily="18" charset="0"/>
                <a:cs typeface="Times New Roman" panose="02020603050405020304" pitchFamily="18" charset="0"/>
              </a:rPr>
              <a:t>on </a:t>
            </a:r>
            <a:r>
              <a:rPr sz="1600" b="1" dirty="0">
                <a:latin typeface="Times New Roman" panose="02020603050405020304" pitchFamily="18" charset="0"/>
                <a:cs typeface="Times New Roman" panose="02020603050405020304" pitchFamily="18" charset="0"/>
              </a:rPr>
              <a:t>ETHICS </a:t>
            </a:r>
            <a:r>
              <a:rPr sz="1600" b="1" spc="-5" dirty="0">
                <a:latin typeface="Times New Roman" panose="02020603050405020304" pitchFamily="18" charset="0"/>
                <a:cs typeface="Times New Roman" panose="02020603050405020304" pitchFamily="18" charset="0"/>
              </a:rPr>
              <a:t>AND  </a:t>
            </a:r>
            <a:r>
              <a:rPr sz="1600" b="1" spc="-15" dirty="0">
                <a:latin typeface="Times New Roman" panose="02020603050405020304" pitchFamily="18" charset="0"/>
                <a:cs typeface="Times New Roman" panose="02020603050405020304" pitchFamily="18" charset="0"/>
              </a:rPr>
              <a:t>VALUES </a:t>
            </a:r>
            <a:r>
              <a:rPr sz="1600" dirty="0">
                <a:latin typeface="Times New Roman" panose="02020603050405020304" pitchFamily="18" charset="0"/>
                <a:cs typeface="Times New Roman" panose="02020603050405020304" pitchFamily="18" charset="0"/>
              </a:rPr>
              <a:t>was </a:t>
            </a:r>
            <a:r>
              <a:rPr sz="1600" dirty="0" err="1">
                <a:latin typeface="Times New Roman" panose="02020603050405020304" pitchFamily="18" charset="0"/>
                <a:cs typeface="Times New Roman" panose="02020603050405020304" pitchFamily="18" charset="0"/>
              </a:rPr>
              <a:t>organi</a:t>
            </a:r>
            <a:r>
              <a:rPr lang="en-IN" sz="1600" dirty="0">
                <a:latin typeface="Times New Roman" panose="02020603050405020304" pitchFamily="18" charset="0"/>
                <a:cs typeface="Times New Roman" panose="02020603050405020304" pitchFamily="18" charset="0"/>
              </a:rPr>
              <a:t>z</a:t>
            </a:r>
            <a:r>
              <a:rPr sz="1600" dirty="0">
                <a:latin typeface="Times New Roman" panose="02020603050405020304" pitchFamily="18" charset="0"/>
                <a:cs typeface="Times New Roman" panose="02020603050405020304" pitchFamily="18" charset="0"/>
              </a:rPr>
              <a:t>ed</a:t>
            </a:r>
            <a:r>
              <a:rPr lang="en-US" sz="1600" dirty="0">
                <a:latin typeface="Times New Roman" panose="02020603050405020304" pitchFamily="18" charset="0"/>
                <a:cs typeface="Times New Roman" panose="02020603050405020304" pitchFamily="18" charset="0"/>
              </a:rPr>
              <a:t>.</a:t>
            </a:r>
            <a:endParaRPr sz="1600" dirty="0">
              <a:latin typeface="Times New Roman" panose="02020603050405020304" pitchFamily="18" charset="0"/>
              <a:cs typeface="Times New Roman" panose="02020603050405020304" pitchFamily="18" charset="0"/>
            </a:endParaRPr>
          </a:p>
          <a:p>
            <a:pPr marL="259079" indent="-182880" algn="just">
              <a:lnSpc>
                <a:spcPct val="100000"/>
              </a:lnSpc>
              <a:spcBef>
                <a:spcPts val="894"/>
              </a:spcBef>
              <a:buClr>
                <a:srgbClr val="252525"/>
              </a:buClr>
              <a:buFont typeface="Arial"/>
              <a:buChar char="◦"/>
              <a:tabLst>
                <a:tab pos="259079" algn="l"/>
              </a:tabLst>
            </a:pPr>
            <a:r>
              <a:rPr sz="1600" dirty="0">
                <a:latin typeface="Times New Roman" panose="02020603050405020304" pitchFamily="18" charset="0"/>
                <a:cs typeface="Times New Roman" panose="02020603050405020304" pitchFamily="18" charset="0"/>
              </a:rPr>
              <a:t>The Session was </a:t>
            </a:r>
            <a:r>
              <a:rPr sz="1600" spc="5" dirty="0">
                <a:latin typeface="Times New Roman" panose="02020603050405020304" pitchFamily="18" charset="0"/>
                <a:cs typeface="Times New Roman" panose="02020603050405020304" pitchFamily="18" charset="0"/>
              </a:rPr>
              <a:t>led </a:t>
            </a:r>
            <a:r>
              <a:rPr sz="1600" dirty="0">
                <a:latin typeface="Times New Roman" panose="02020603050405020304" pitchFamily="18" charset="0"/>
                <a:cs typeface="Times New Roman" panose="02020603050405020304" pitchFamily="18" charset="0"/>
              </a:rPr>
              <a:t>by </a:t>
            </a:r>
            <a:r>
              <a:rPr sz="1600" b="1" spc="-5" dirty="0">
                <a:latin typeface="Times New Roman" panose="02020603050405020304" pitchFamily="18" charset="0"/>
                <a:cs typeface="Times New Roman" panose="02020603050405020304" pitchFamily="18" charset="0"/>
              </a:rPr>
              <a:t>DR. </a:t>
            </a:r>
            <a:r>
              <a:rPr sz="1600" b="1" spc="-30" dirty="0">
                <a:latin typeface="Times New Roman" panose="02020603050405020304" pitchFamily="18" charset="0"/>
                <a:cs typeface="Times New Roman" panose="02020603050405020304" pitchFamily="18" charset="0"/>
              </a:rPr>
              <a:t>SWAGATA</a:t>
            </a:r>
            <a:r>
              <a:rPr sz="1600" b="1" spc="-185" dirty="0">
                <a:latin typeface="Times New Roman" panose="02020603050405020304" pitchFamily="18" charset="0"/>
                <a:cs typeface="Times New Roman" panose="02020603050405020304" pitchFamily="18" charset="0"/>
              </a:rPr>
              <a:t> </a:t>
            </a:r>
            <a:r>
              <a:rPr sz="1600" b="1" spc="-5" dirty="0">
                <a:latin typeface="Times New Roman" panose="02020603050405020304" pitchFamily="18" charset="0"/>
                <a:cs typeface="Times New Roman" panose="02020603050405020304" pitchFamily="18" charset="0"/>
              </a:rPr>
              <a:t>KARMAKAR</a:t>
            </a:r>
            <a:r>
              <a:rPr lang="en-US" sz="1600" b="1" spc="-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who</a:t>
            </a:r>
            <a:r>
              <a:rPr lang="en-US" sz="1600" b="1" spc="-5"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is Faculty from Our College</a:t>
            </a:r>
            <a:endParaRPr sz="1600" dirty="0">
              <a:latin typeface="Times New Roman" panose="02020603050405020304" pitchFamily="18" charset="0"/>
              <a:cs typeface="Times New Roman" panose="02020603050405020304" pitchFamily="18" charset="0"/>
            </a:endParaRPr>
          </a:p>
          <a:p>
            <a:pPr marL="258445" marR="565785" indent="-182880" algn="just">
              <a:lnSpc>
                <a:spcPct val="100000"/>
              </a:lnSpc>
              <a:spcBef>
                <a:spcPts val="885"/>
              </a:spcBef>
              <a:buClr>
                <a:srgbClr val="252525"/>
              </a:buClr>
              <a:buFont typeface="Arial"/>
              <a:buChar char="◦"/>
              <a:tabLst>
                <a:tab pos="259079" algn="l"/>
              </a:tabLst>
            </a:pPr>
            <a:r>
              <a:rPr sz="1600" dirty="0">
                <a:latin typeface="Times New Roman" panose="02020603050405020304" pitchFamily="18" charset="0"/>
                <a:cs typeface="Times New Roman" panose="02020603050405020304" pitchFamily="18" charset="0"/>
              </a:rPr>
              <a:t>The session was </a:t>
            </a:r>
            <a:r>
              <a:rPr sz="1600" spc="-5" dirty="0">
                <a:latin typeface="Times New Roman" panose="02020603050405020304" pitchFamily="18" charset="0"/>
                <a:cs typeface="Times New Roman" panose="02020603050405020304" pitchFamily="18" charset="0"/>
              </a:rPr>
              <a:t>successful </a:t>
            </a:r>
            <a:r>
              <a:rPr sz="1600" dirty="0">
                <a:latin typeface="Times New Roman" panose="02020603050405020304" pitchFamily="18" charset="0"/>
                <a:cs typeface="Times New Roman" panose="02020603050405020304" pitchFamily="18" charset="0"/>
              </a:rPr>
              <a:t>in </a:t>
            </a:r>
            <a:r>
              <a:rPr sz="1600" spc="-5" dirty="0">
                <a:latin typeface="Times New Roman" panose="02020603050405020304" pitchFamily="18" charset="0"/>
                <a:cs typeface="Times New Roman" panose="02020603050405020304" pitchFamily="18" charset="0"/>
              </a:rPr>
              <a:t>leaving </a:t>
            </a:r>
            <a:r>
              <a:rPr sz="1600" dirty="0">
                <a:latin typeface="Times New Roman" panose="02020603050405020304" pitchFamily="18" charset="0"/>
                <a:cs typeface="Times New Roman" panose="02020603050405020304" pitchFamily="18" charset="0"/>
              </a:rPr>
              <a:t>a</a:t>
            </a:r>
            <a:r>
              <a:rPr sz="1600" spc="-140" dirty="0">
                <a:latin typeface="Times New Roman" panose="02020603050405020304" pitchFamily="18" charset="0"/>
                <a:cs typeface="Times New Roman" panose="02020603050405020304" pitchFamily="18" charset="0"/>
              </a:rPr>
              <a:t> </a:t>
            </a:r>
            <a:r>
              <a:rPr sz="1600" dirty="0">
                <a:latin typeface="Times New Roman" panose="02020603050405020304" pitchFamily="18" charset="0"/>
                <a:cs typeface="Times New Roman" panose="02020603050405020304" pitchFamily="18" charset="0"/>
              </a:rPr>
              <a:t>great  </a:t>
            </a:r>
            <a:r>
              <a:rPr sz="1600" spc="-5" dirty="0">
                <a:latin typeface="Times New Roman" panose="02020603050405020304" pitchFamily="18" charset="0"/>
                <a:cs typeface="Times New Roman" panose="02020603050405020304" pitchFamily="18" charset="0"/>
              </a:rPr>
              <a:t>positive </a:t>
            </a:r>
            <a:r>
              <a:rPr sz="1600" dirty="0">
                <a:latin typeface="Times New Roman" panose="02020603050405020304" pitchFamily="18" charset="0"/>
                <a:cs typeface="Times New Roman" panose="02020603050405020304" pitchFamily="18" charset="0"/>
              </a:rPr>
              <a:t>impact on </a:t>
            </a:r>
            <a:r>
              <a:rPr sz="1600" spc="-5" dirty="0">
                <a:latin typeface="Times New Roman" panose="02020603050405020304" pitchFamily="18" charset="0"/>
                <a:cs typeface="Times New Roman" panose="02020603050405020304" pitchFamily="18" charset="0"/>
              </a:rPr>
              <a:t>the </a:t>
            </a:r>
            <a:r>
              <a:rPr sz="1600" dirty="0">
                <a:latin typeface="Times New Roman" panose="02020603050405020304" pitchFamily="18" charset="0"/>
                <a:cs typeface="Times New Roman" panose="02020603050405020304" pitchFamily="18" charset="0"/>
              </a:rPr>
              <a:t>mindset of different  </a:t>
            </a:r>
            <a:r>
              <a:rPr sz="1600" spc="-5" dirty="0">
                <a:latin typeface="Times New Roman" panose="02020603050405020304" pitchFamily="18" charset="0"/>
                <a:cs typeface="Times New Roman" panose="02020603050405020304" pitchFamily="18" charset="0"/>
              </a:rPr>
              <a:t>students.</a:t>
            </a:r>
            <a:endParaRPr sz="1600" dirty="0">
              <a:latin typeface="Times New Roman" panose="02020603050405020304" pitchFamily="18" charset="0"/>
              <a:cs typeface="Times New Roman" panose="02020603050405020304" pitchFamily="18" charset="0"/>
            </a:endParaRPr>
          </a:p>
          <a:p>
            <a:pPr marL="258445" marR="240665" indent="-182880" algn="just">
              <a:lnSpc>
                <a:spcPct val="100000"/>
              </a:lnSpc>
              <a:spcBef>
                <a:spcPts val="905"/>
              </a:spcBef>
              <a:buClr>
                <a:srgbClr val="252525"/>
              </a:buClr>
              <a:buFont typeface="Arial"/>
              <a:buChar char="◦"/>
              <a:tabLst>
                <a:tab pos="259079" algn="l"/>
              </a:tabLst>
            </a:pPr>
            <a:r>
              <a:rPr sz="1600" spc="-5" dirty="0">
                <a:latin typeface="Times New Roman" panose="02020603050405020304" pitchFamily="18" charset="0"/>
                <a:cs typeface="Times New Roman" panose="02020603050405020304" pitchFamily="18" charset="0"/>
              </a:rPr>
              <a:t>D</a:t>
            </a:r>
            <a:r>
              <a:rPr lang="en-US" sz="1600" spc="-5" dirty="0">
                <a:latin typeface="Times New Roman" panose="02020603050405020304" pitchFamily="18" charset="0"/>
                <a:cs typeface="Times New Roman" panose="02020603050405020304" pitchFamily="18" charset="0"/>
              </a:rPr>
              <a:t>r</a:t>
            </a:r>
            <a:r>
              <a:rPr sz="1600" spc="-5" dirty="0">
                <a:latin typeface="Times New Roman" panose="02020603050405020304" pitchFamily="18" charset="0"/>
                <a:cs typeface="Times New Roman" panose="02020603050405020304" pitchFamily="18" charset="0"/>
              </a:rPr>
              <a:t>. </a:t>
            </a:r>
            <a:r>
              <a:rPr sz="1600" spc="-10" dirty="0">
                <a:latin typeface="Times New Roman" panose="02020603050405020304" pitchFamily="18" charset="0"/>
                <a:cs typeface="Times New Roman" panose="02020603050405020304" pitchFamily="18" charset="0"/>
              </a:rPr>
              <a:t>Swagata </a:t>
            </a:r>
            <a:r>
              <a:rPr sz="1600" spc="-5" dirty="0">
                <a:latin typeface="Times New Roman" panose="02020603050405020304" pitchFamily="18" charset="0"/>
                <a:cs typeface="Times New Roman" panose="02020603050405020304" pitchFamily="18" charset="0"/>
              </a:rPr>
              <a:t>spoke of variations </a:t>
            </a:r>
            <a:r>
              <a:rPr sz="1600" spc="5" dirty="0">
                <a:latin typeface="Times New Roman" panose="02020603050405020304" pitchFamily="18" charset="0"/>
                <a:cs typeface="Times New Roman" panose="02020603050405020304" pitchFamily="18" charset="0"/>
              </a:rPr>
              <a:t>in </a:t>
            </a:r>
            <a:r>
              <a:rPr sz="1600" spc="-5" dirty="0">
                <a:latin typeface="Times New Roman" panose="02020603050405020304" pitchFamily="18" charset="0"/>
                <a:cs typeface="Times New Roman" panose="02020603050405020304" pitchFamily="18" charset="0"/>
              </a:rPr>
              <a:t>ETHICS that </a:t>
            </a:r>
            <a:r>
              <a:rPr sz="1600" spc="-10" dirty="0">
                <a:latin typeface="Times New Roman" panose="02020603050405020304" pitchFamily="18" charset="0"/>
                <a:cs typeface="Times New Roman" panose="02020603050405020304" pitchFamily="18" charset="0"/>
              </a:rPr>
              <a:t>are  </a:t>
            </a:r>
            <a:r>
              <a:rPr sz="1600" spc="-5" dirty="0">
                <a:latin typeface="Times New Roman" panose="02020603050405020304" pitchFamily="18" charset="0"/>
                <a:cs typeface="Times New Roman" panose="02020603050405020304" pitchFamily="18" charset="0"/>
              </a:rPr>
              <a:t>common </a:t>
            </a:r>
            <a:r>
              <a:rPr sz="1600" spc="5" dirty="0">
                <a:latin typeface="Times New Roman" panose="02020603050405020304" pitchFamily="18" charset="0"/>
                <a:cs typeface="Times New Roman" panose="02020603050405020304" pitchFamily="18" charset="0"/>
              </a:rPr>
              <a:t>in </a:t>
            </a:r>
            <a:r>
              <a:rPr sz="1600" spc="-10" dirty="0">
                <a:latin typeface="Times New Roman" panose="02020603050405020304" pitchFamily="18" charset="0"/>
                <a:cs typeface="Times New Roman" panose="02020603050405020304" pitchFamily="18" charset="0"/>
              </a:rPr>
              <a:t>the world, </a:t>
            </a:r>
            <a:r>
              <a:rPr sz="1600" spc="-5" dirty="0">
                <a:latin typeface="Times New Roman" panose="02020603050405020304" pitchFamily="18" charset="0"/>
                <a:cs typeface="Times New Roman" panose="02020603050405020304" pitchFamily="18" charset="0"/>
              </a:rPr>
              <a:t>and each uniquely practices  human values</a:t>
            </a:r>
            <a:r>
              <a:rPr sz="1600" spc="15" dirty="0">
                <a:latin typeface="Times New Roman" panose="02020603050405020304" pitchFamily="18" charset="0"/>
                <a:cs typeface="Times New Roman" panose="02020603050405020304" pitchFamily="18" charset="0"/>
              </a:rPr>
              <a:t> </a:t>
            </a:r>
            <a:r>
              <a:rPr sz="1600" spc="-5" dirty="0">
                <a:latin typeface="Times New Roman" panose="02020603050405020304" pitchFamily="18" charset="0"/>
                <a:cs typeface="Times New Roman" panose="02020603050405020304" pitchFamily="18" charset="0"/>
              </a:rPr>
              <a:t>differently.</a:t>
            </a:r>
            <a:endParaRPr lang="en-US" sz="1600" spc="-5" dirty="0">
              <a:latin typeface="Times New Roman" panose="02020603050405020304" pitchFamily="18" charset="0"/>
              <a:cs typeface="Times New Roman" panose="02020603050405020304" pitchFamily="18" charset="0"/>
            </a:endParaRPr>
          </a:p>
          <a:p>
            <a:pPr marL="258445" marR="240665" indent="-182880" algn="just">
              <a:lnSpc>
                <a:spcPct val="100000"/>
              </a:lnSpc>
              <a:spcBef>
                <a:spcPts val="905"/>
              </a:spcBef>
              <a:buClr>
                <a:srgbClr val="252525"/>
              </a:buClr>
              <a:buFont typeface="Arial"/>
              <a:buChar char="◦"/>
              <a:tabLst>
                <a:tab pos="259079" algn="l"/>
              </a:tabLst>
            </a:pPr>
            <a:r>
              <a:rPr lang="en-US" sz="1600" dirty="0">
                <a:latin typeface="Times New Roman" panose="02020603050405020304" pitchFamily="18" charset="0"/>
                <a:cs typeface="Times New Roman" panose="02020603050405020304" pitchFamily="18" charset="0"/>
              </a:rPr>
              <a:t>Session was attended by 391(157) students in all</a:t>
            </a:r>
            <a:r>
              <a:rPr lang="en-IN" sz="1600" dirty="0">
                <a:latin typeface="Times New Roman" panose="02020603050405020304" pitchFamily="18" charset="0"/>
                <a:cs typeface="Times New Roman" panose="02020603050405020304" pitchFamily="18" charset="0"/>
              </a:rPr>
              <a:t> </a:t>
            </a:r>
            <a:endParaRPr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38200" y="734447"/>
            <a:ext cx="10363200" cy="566181"/>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sz="3600" u="sng" spc="-10" dirty="0">
                <a:uFill>
                  <a:solidFill>
                    <a:srgbClr val="DEF4F7"/>
                  </a:solidFill>
                </a:uFill>
              </a:rPr>
              <a:t>Session On Critical Thinking &amp; Creative Thinking </a:t>
            </a:r>
            <a:endParaRPr sz="3600" u="sng" spc="-280" dirty="0">
              <a:uFill>
                <a:solidFill>
                  <a:srgbClr val="DEF4F7"/>
                </a:solidFill>
              </a:uFill>
            </a:endParaRPr>
          </a:p>
        </p:txBody>
      </p:sp>
      <p:grpSp>
        <p:nvGrpSpPr>
          <p:cNvPr id="4" name="object 4"/>
          <p:cNvGrpSpPr/>
          <p:nvPr/>
        </p:nvGrpSpPr>
        <p:grpSpPr>
          <a:xfrm>
            <a:off x="838200" y="1874520"/>
            <a:ext cx="5181600" cy="4206240"/>
            <a:chOff x="838200" y="1874520"/>
            <a:chExt cx="5486400" cy="4206240"/>
          </a:xfrm>
        </p:grpSpPr>
        <p:sp>
          <p:nvSpPr>
            <p:cNvPr id="5" name="object 5"/>
            <p:cNvSpPr/>
            <p:nvPr/>
          </p:nvSpPr>
          <p:spPr>
            <a:xfrm>
              <a:off x="1065275" y="2101595"/>
              <a:ext cx="5030724" cy="3750564"/>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838200" y="1874519"/>
              <a:ext cx="5486400" cy="4206240"/>
            </a:xfrm>
            <a:custGeom>
              <a:avLst/>
              <a:gdLst/>
              <a:ahLst/>
              <a:cxnLst/>
              <a:rect l="l" t="t" r="r" b="b"/>
              <a:pathLst>
                <a:path w="5486400" h="4206240">
                  <a:moveTo>
                    <a:pt x="5303520" y="182880"/>
                  </a:moveTo>
                  <a:lnTo>
                    <a:pt x="5257800" y="182880"/>
                  </a:lnTo>
                  <a:lnTo>
                    <a:pt x="5257800" y="228600"/>
                  </a:lnTo>
                  <a:lnTo>
                    <a:pt x="5257800" y="3977640"/>
                  </a:lnTo>
                  <a:lnTo>
                    <a:pt x="228600" y="3977640"/>
                  </a:lnTo>
                  <a:lnTo>
                    <a:pt x="228600" y="228600"/>
                  </a:lnTo>
                  <a:lnTo>
                    <a:pt x="5257800" y="228600"/>
                  </a:lnTo>
                  <a:lnTo>
                    <a:pt x="5257800" y="182880"/>
                  </a:lnTo>
                  <a:lnTo>
                    <a:pt x="182880" y="182880"/>
                  </a:lnTo>
                  <a:lnTo>
                    <a:pt x="182880" y="228600"/>
                  </a:lnTo>
                  <a:lnTo>
                    <a:pt x="182880" y="3977640"/>
                  </a:lnTo>
                  <a:lnTo>
                    <a:pt x="182880" y="4023360"/>
                  </a:lnTo>
                  <a:lnTo>
                    <a:pt x="5303520" y="4023360"/>
                  </a:lnTo>
                  <a:lnTo>
                    <a:pt x="5303520" y="3977652"/>
                  </a:lnTo>
                  <a:lnTo>
                    <a:pt x="5303520" y="228600"/>
                  </a:lnTo>
                  <a:lnTo>
                    <a:pt x="5303520" y="182880"/>
                  </a:lnTo>
                  <a:close/>
                </a:path>
                <a:path w="5486400" h="4206240">
                  <a:moveTo>
                    <a:pt x="5486400" y="0"/>
                  </a:moveTo>
                  <a:lnTo>
                    <a:pt x="5349240" y="0"/>
                  </a:lnTo>
                  <a:lnTo>
                    <a:pt x="5349240" y="137160"/>
                  </a:lnTo>
                  <a:lnTo>
                    <a:pt x="5349240" y="4069080"/>
                  </a:lnTo>
                  <a:lnTo>
                    <a:pt x="137160" y="4069080"/>
                  </a:lnTo>
                  <a:lnTo>
                    <a:pt x="137160" y="137160"/>
                  </a:lnTo>
                  <a:lnTo>
                    <a:pt x="5349240" y="137160"/>
                  </a:lnTo>
                  <a:lnTo>
                    <a:pt x="5349240" y="0"/>
                  </a:lnTo>
                  <a:lnTo>
                    <a:pt x="0" y="0"/>
                  </a:lnTo>
                  <a:lnTo>
                    <a:pt x="0" y="137160"/>
                  </a:lnTo>
                  <a:lnTo>
                    <a:pt x="0" y="4069080"/>
                  </a:lnTo>
                  <a:lnTo>
                    <a:pt x="0" y="4206240"/>
                  </a:lnTo>
                  <a:lnTo>
                    <a:pt x="5486400" y="4206240"/>
                  </a:lnTo>
                  <a:lnTo>
                    <a:pt x="5486400" y="4069080"/>
                  </a:lnTo>
                  <a:lnTo>
                    <a:pt x="5486400" y="137160"/>
                  </a:lnTo>
                  <a:lnTo>
                    <a:pt x="5486400" y="0"/>
                  </a:lnTo>
                  <a:close/>
                </a:path>
              </a:pathLst>
            </a:custGeom>
            <a:solidFill>
              <a:srgbClr val="000000"/>
            </a:solidFill>
          </p:spPr>
          <p:txBody>
            <a:bodyPr wrap="square" lIns="0" tIns="0" rIns="0" bIns="0" rtlCol="0"/>
            <a:lstStyle/>
            <a:p>
              <a:endParaRPr/>
            </a:p>
          </p:txBody>
        </p:sp>
      </p:grpSp>
      <p:sp>
        <p:nvSpPr>
          <p:cNvPr id="7" name="object 7"/>
          <p:cNvSpPr txBox="1"/>
          <p:nvPr/>
        </p:nvSpPr>
        <p:spPr>
          <a:xfrm>
            <a:off x="6465495" y="1981200"/>
            <a:ext cx="3745305" cy="3859262"/>
          </a:xfrm>
          <a:prstGeom prst="rect">
            <a:avLst/>
          </a:prstGeom>
        </p:spPr>
        <p:txBody>
          <a:bodyPr vert="horz" wrap="square" lIns="0" tIns="31750" rIns="0" bIns="0" rtlCol="0">
            <a:spAutoFit/>
          </a:bodyPr>
          <a:lstStyle/>
          <a:p>
            <a:pPr marL="309245" marR="342900" indent="-182880" algn="just">
              <a:lnSpc>
                <a:spcPts val="1190"/>
              </a:lnSpc>
              <a:spcBef>
                <a:spcPts val="250"/>
              </a:spcBef>
              <a:buClr>
                <a:srgbClr val="252525"/>
              </a:buClr>
              <a:buFont typeface="Arial"/>
              <a:buChar char="◦"/>
              <a:tabLst>
                <a:tab pos="309245" algn="l"/>
                <a:tab pos="309880" algn="l"/>
              </a:tabLst>
            </a:pPr>
            <a:r>
              <a:rPr sz="1400" dirty="0">
                <a:latin typeface="Times New Roman" panose="02020603050405020304" pitchFamily="18" charset="0"/>
                <a:cs typeface="Times New Roman" panose="02020603050405020304" pitchFamily="18" charset="0"/>
              </a:rPr>
              <a:t>On four separate </a:t>
            </a:r>
            <a:r>
              <a:rPr sz="1400" spc="-5" dirty="0">
                <a:latin typeface="Times New Roman" panose="02020603050405020304" pitchFamily="18" charset="0"/>
                <a:cs typeface="Times New Roman" panose="02020603050405020304" pitchFamily="18" charset="0"/>
              </a:rPr>
              <a:t>days, </a:t>
            </a:r>
            <a:r>
              <a:rPr sz="1400" dirty="0">
                <a:latin typeface="Times New Roman" panose="02020603050405020304" pitchFamily="18" charset="0"/>
                <a:cs typeface="Times New Roman" panose="02020603050405020304" pitchFamily="18" charset="0"/>
              </a:rPr>
              <a:t>i.e</a:t>
            </a:r>
            <a:r>
              <a:rPr sz="1400" b="1" dirty="0">
                <a:latin typeface="Times New Roman" panose="02020603050405020304" pitchFamily="18" charset="0"/>
                <a:cs typeface="Times New Roman" panose="02020603050405020304" pitchFamily="18" charset="0"/>
              </a:rPr>
              <a:t>. </a:t>
            </a:r>
            <a:r>
              <a:rPr sz="1400" b="1" spc="5" dirty="0">
                <a:latin typeface="Times New Roman" panose="02020603050405020304" pitchFamily="18" charset="0"/>
                <a:cs typeface="Times New Roman" panose="02020603050405020304" pitchFamily="18" charset="0"/>
              </a:rPr>
              <a:t>8</a:t>
            </a:r>
            <a:r>
              <a:rPr sz="1400" b="1" spc="7" baseline="27777" dirty="0">
                <a:latin typeface="Times New Roman" panose="02020603050405020304" pitchFamily="18" charset="0"/>
                <a:cs typeface="Times New Roman" panose="02020603050405020304" pitchFamily="18" charset="0"/>
              </a:rPr>
              <a:t>th </a:t>
            </a:r>
            <a:r>
              <a:rPr sz="1400" b="1" dirty="0">
                <a:latin typeface="Times New Roman" panose="02020603050405020304" pitchFamily="18" charset="0"/>
                <a:cs typeface="Times New Roman" panose="02020603050405020304" pitchFamily="18" charset="0"/>
              </a:rPr>
              <a:t>, </a:t>
            </a:r>
            <a:r>
              <a:rPr sz="1400" b="1" spc="5" dirty="0">
                <a:latin typeface="Times New Roman" panose="02020603050405020304" pitchFamily="18" charset="0"/>
                <a:cs typeface="Times New Roman" panose="02020603050405020304" pitchFamily="18" charset="0"/>
              </a:rPr>
              <a:t>10</a:t>
            </a:r>
            <a:r>
              <a:rPr sz="1400" b="1" spc="7" baseline="27777" dirty="0">
                <a:latin typeface="Times New Roman" panose="02020603050405020304" pitchFamily="18" charset="0"/>
                <a:cs typeface="Times New Roman" panose="02020603050405020304" pitchFamily="18" charset="0"/>
              </a:rPr>
              <a:t>th </a:t>
            </a:r>
            <a:r>
              <a:rPr sz="1400" b="1" dirty="0">
                <a:latin typeface="Times New Roman" panose="02020603050405020304" pitchFamily="18" charset="0"/>
                <a:cs typeface="Times New Roman" panose="02020603050405020304" pitchFamily="18" charset="0"/>
              </a:rPr>
              <a:t>, </a:t>
            </a:r>
            <a:r>
              <a:rPr sz="1400" b="1" spc="5" dirty="0">
                <a:latin typeface="Times New Roman" panose="02020603050405020304" pitchFamily="18" charset="0"/>
                <a:cs typeface="Times New Roman" panose="02020603050405020304" pitchFamily="18" charset="0"/>
              </a:rPr>
              <a:t>11</a:t>
            </a:r>
            <a:r>
              <a:rPr sz="1400" b="1" spc="7" baseline="27777" dirty="0">
                <a:latin typeface="Times New Roman" panose="02020603050405020304" pitchFamily="18" charset="0"/>
                <a:cs typeface="Times New Roman" panose="02020603050405020304" pitchFamily="18" charset="0"/>
              </a:rPr>
              <a:t>th </a:t>
            </a:r>
            <a:r>
              <a:rPr sz="1400" b="1" spc="-5" dirty="0">
                <a:latin typeface="Times New Roman" panose="02020603050405020304" pitchFamily="18" charset="0"/>
                <a:cs typeface="Times New Roman" panose="02020603050405020304" pitchFamily="18" charset="0"/>
              </a:rPr>
              <a:t>and </a:t>
            </a:r>
            <a:r>
              <a:rPr sz="1400" b="1" spc="5" dirty="0">
                <a:latin typeface="Times New Roman" panose="02020603050405020304" pitchFamily="18" charset="0"/>
                <a:cs typeface="Times New Roman" panose="02020603050405020304" pitchFamily="18" charset="0"/>
              </a:rPr>
              <a:t>12</a:t>
            </a:r>
            <a:r>
              <a:rPr sz="1400" b="1" spc="7" baseline="27777" dirty="0">
                <a:latin typeface="Times New Roman" panose="02020603050405020304" pitchFamily="18" charset="0"/>
                <a:cs typeface="Times New Roman" panose="02020603050405020304" pitchFamily="18" charset="0"/>
              </a:rPr>
              <a:t>th </a:t>
            </a:r>
            <a:r>
              <a:rPr sz="1400" b="1" spc="-5" dirty="0">
                <a:latin typeface="Times New Roman" panose="02020603050405020304" pitchFamily="18" charset="0"/>
                <a:cs typeface="Times New Roman" panose="02020603050405020304" pitchFamily="18" charset="0"/>
              </a:rPr>
              <a:t>February 2021 </a:t>
            </a:r>
            <a:r>
              <a:rPr sz="1400" dirty="0">
                <a:latin typeface="Times New Roman" panose="02020603050405020304" pitchFamily="18" charset="0"/>
                <a:cs typeface="Times New Roman" panose="02020603050405020304" pitchFamily="18" charset="0"/>
              </a:rPr>
              <a:t>for  </a:t>
            </a:r>
            <a:r>
              <a:rPr sz="1400" spc="-5" dirty="0">
                <a:latin typeface="Times New Roman" panose="02020603050405020304" pitchFamily="18" charset="0"/>
                <a:cs typeface="Times New Roman" panose="02020603050405020304" pitchFamily="18" charset="0"/>
              </a:rPr>
              <a:t>G</a:t>
            </a:r>
            <a:r>
              <a:rPr lang="en-US" sz="1400" spc="-5" dirty="0">
                <a:latin typeface="Times New Roman" panose="02020603050405020304" pitchFamily="18" charset="0"/>
                <a:cs typeface="Times New Roman" panose="02020603050405020304" pitchFamily="18" charset="0"/>
              </a:rPr>
              <a:t>roups</a:t>
            </a:r>
            <a:r>
              <a:rPr sz="1400" spc="-5" dirty="0">
                <a:latin typeface="Times New Roman" panose="02020603050405020304" pitchFamily="18" charset="0"/>
                <a:cs typeface="Times New Roman" panose="02020603050405020304" pitchFamily="18" charset="0"/>
              </a:rPr>
              <a:t> 1,2,3 and </a:t>
            </a:r>
            <a:r>
              <a:rPr sz="1400" dirty="0">
                <a:latin typeface="Times New Roman" panose="02020603050405020304" pitchFamily="18" charset="0"/>
                <a:cs typeface="Times New Roman" panose="02020603050405020304" pitchFamily="18" charset="0"/>
              </a:rPr>
              <a:t>4 respectively, a session on </a:t>
            </a:r>
            <a:r>
              <a:rPr sz="1400" b="1" spc="-5" dirty="0">
                <a:latin typeface="Times New Roman" panose="02020603050405020304" pitchFamily="18" charset="0"/>
                <a:cs typeface="Times New Roman" panose="02020603050405020304" pitchFamily="18" charset="0"/>
              </a:rPr>
              <a:t>CRITICAL </a:t>
            </a:r>
            <a:r>
              <a:rPr sz="1400" b="1" dirty="0">
                <a:latin typeface="Times New Roman" panose="02020603050405020304" pitchFamily="18" charset="0"/>
                <a:cs typeface="Times New Roman" panose="02020603050405020304" pitchFamily="18" charset="0"/>
              </a:rPr>
              <a:t>&amp;  </a:t>
            </a:r>
            <a:r>
              <a:rPr sz="1400" b="1" spc="-5" dirty="0">
                <a:latin typeface="Times New Roman" panose="02020603050405020304" pitchFamily="18" charset="0"/>
                <a:cs typeface="Times New Roman" panose="02020603050405020304" pitchFamily="18" charset="0"/>
              </a:rPr>
              <a:t>CR</a:t>
            </a:r>
            <a:r>
              <a:rPr lang="en-US" sz="1400" b="1" spc="-5" dirty="0">
                <a:latin typeface="Times New Roman" panose="02020603050405020304" pitchFamily="18" charset="0"/>
                <a:cs typeface="Times New Roman" panose="02020603050405020304" pitchFamily="18" charset="0"/>
              </a:rPr>
              <a:t>EATIVE</a:t>
            </a:r>
            <a:r>
              <a:rPr sz="1400" b="1" spc="-5" dirty="0">
                <a:latin typeface="Times New Roman" panose="02020603050405020304" pitchFamily="18" charset="0"/>
                <a:cs typeface="Times New Roman" panose="02020603050405020304" pitchFamily="18" charset="0"/>
              </a:rPr>
              <a:t> THINKING </a:t>
            </a:r>
            <a:r>
              <a:rPr sz="1400" spc="-5" dirty="0">
                <a:latin typeface="Times New Roman" panose="02020603050405020304" pitchFamily="18" charset="0"/>
                <a:cs typeface="Times New Roman" panose="02020603050405020304" pitchFamily="18" charset="0"/>
              </a:rPr>
              <a:t>was</a:t>
            </a:r>
            <a:r>
              <a:rPr sz="1400" spc="-2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conducted.</a:t>
            </a:r>
          </a:p>
          <a:p>
            <a:pPr marL="309245" marR="349885" indent="-182880" algn="just">
              <a:lnSpc>
                <a:spcPct val="90100"/>
              </a:lnSpc>
              <a:spcBef>
                <a:spcPts val="880"/>
              </a:spcBef>
              <a:buClr>
                <a:srgbClr val="252525"/>
              </a:buClr>
              <a:buFont typeface="Arial"/>
              <a:buChar char="◦"/>
              <a:tabLst>
                <a:tab pos="309245" algn="l"/>
                <a:tab pos="309880" algn="l"/>
              </a:tabLst>
            </a:pPr>
            <a:r>
              <a:rPr sz="1400" b="1" spc="-5" dirty="0">
                <a:latin typeface="Times New Roman" panose="02020603050405020304" pitchFamily="18" charset="0"/>
                <a:cs typeface="Times New Roman" panose="02020603050405020304" pitchFamily="18" charset="0"/>
              </a:rPr>
              <a:t>MRS. MEENU BHARGAVA</a:t>
            </a:r>
            <a:r>
              <a:rPr lang="en-US" sz="1400" b="1"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a Senior Trainer from Karan Consultants</a:t>
            </a:r>
            <a:r>
              <a:rPr sz="1400" b="1" spc="-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discussed </a:t>
            </a:r>
            <a:r>
              <a:rPr sz="1400" spc="-5" dirty="0">
                <a:latin typeface="Times New Roman" panose="02020603050405020304" pitchFamily="18" charset="0"/>
                <a:cs typeface="Times New Roman" panose="02020603050405020304" pitchFamily="18" charset="0"/>
              </a:rPr>
              <a:t>about the </a:t>
            </a:r>
            <a:r>
              <a:rPr sz="1400" dirty="0">
                <a:latin typeface="Times New Roman" panose="02020603050405020304" pitchFamily="18" charset="0"/>
                <a:cs typeface="Times New Roman" panose="02020603050405020304" pitchFamily="18" charset="0"/>
              </a:rPr>
              <a:t>ability to consider  something </a:t>
            </a:r>
            <a:r>
              <a:rPr lang="en-US" sz="1400" dirty="0">
                <a:latin typeface="Times New Roman" panose="02020603050405020304" pitchFamily="18" charset="0"/>
                <a:cs typeface="Times New Roman" panose="02020603050405020304" pitchFamily="18" charset="0"/>
              </a:rPr>
              <a:t>from different prospective.</a:t>
            </a:r>
            <a:endParaRPr lang="en-US" sz="1400" spc="-5" dirty="0">
              <a:latin typeface="Times New Roman" panose="02020603050405020304" pitchFamily="18" charset="0"/>
              <a:cs typeface="Times New Roman" panose="02020603050405020304" pitchFamily="18" charset="0"/>
            </a:endParaRPr>
          </a:p>
          <a:p>
            <a:pPr marL="309245" marR="349885" indent="-182880" algn="just">
              <a:lnSpc>
                <a:spcPct val="90100"/>
              </a:lnSpc>
              <a:spcBef>
                <a:spcPts val="880"/>
              </a:spcBef>
              <a:buClr>
                <a:srgbClr val="252525"/>
              </a:buClr>
              <a:buFont typeface="Arial"/>
              <a:buChar char="◦"/>
              <a:tabLst>
                <a:tab pos="309245" algn="l"/>
                <a:tab pos="309880" algn="l"/>
              </a:tabLst>
            </a:pPr>
            <a:r>
              <a:rPr sz="1400" dirty="0">
                <a:latin typeface="Times New Roman" panose="02020603050405020304" pitchFamily="18" charset="0"/>
                <a:cs typeface="Times New Roman" panose="02020603050405020304" pitchFamily="18" charset="0"/>
              </a:rPr>
              <a:t>The</a:t>
            </a:r>
            <a:r>
              <a:rPr sz="1400" spc="-1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session</a:t>
            </a:r>
            <a:r>
              <a:rPr sz="1400" spc="-35"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was</a:t>
            </a:r>
            <a:r>
              <a:rPr sz="1400" spc="-15"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very</a:t>
            </a:r>
            <a:r>
              <a:rPr sz="1400" spc="-3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engaging</a:t>
            </a:r>
            <a:r>
              <a:rPr sz="1400" spc="-45"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as</a:t>
            </a:r>
            <a:r>
              <a:rPr sz="1400" spc="-1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all</a:t>
            </a:r>
            <a:r>
              <a:rPr sz="1400" spc="-1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of</a:t>
            </a:r>
            <a:r>
              <a:rPr sz="1400" spc="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the</a:t>
            </a:r>
            <a:r>
              <a:rPr lang="en-US" sz="1400"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4</a:t>
            </a:r>
            <a:r>
              <a:rPr sz="1400" spc="-5" dirty="0">
                <a:latin typeface="Times New Roman" panose="02020603050405020304" pitchFamily="18" charset="0"/>
                <a:cs typeface="Times New Roman" panose="02020603050405020304" pitchFamily="18" charset="0"/>
              </a:rPr>
              <a:t> days</a:t>
            </a:r>
            <a:r>
              <a:rPr sz="1400" spc="-3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were</a:t>
            </a:r>
            <a:r>
              <a:rPr sz="1400" spc="-3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full</a:t>
            </a:r>
            <a:r>
              <a:rPr sz="1400" spc="-1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of  diverse events </a:t>
            </a:r>
            <a:r>
              <a:rPr sz="1400" spc="-5" dirty="0">
                <a:latin typeface="Times New Roman" panose="02020603050405020304" pitchFamily="18" charset="0"/>
                <a:cs typeface="Times New Roman" panose="02020603050405020304" pitchFamily="18" charset="0"/>
              </a:rPr>
              <a:t>and </a:t>
            </a:r>
            <a:r>
              <a:rPr sz="1400" dirty="0">
                <a:latin typeface="Times New Roman" panose="02020603050405020304" pitchFamily="18" charset="0"/>
                <a:cs typeface="Times New Roman" panose="02020603050405020304" pitchFamily="18" charset="0"/>
              </a:rPr>
              <a:t>thoughtful</a:t>
            </a:r>
            <a:r>
              <a:rPr sz="1400" spc="-100"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procedures.</a:t>
            </a:r>
            <a:endParaRPr sz="1400" dirty="0">
              <a:latin typeface="Times New Roman" panose="02020603050405020304" pitchFamily="18" charset="0"/>
              <a:cs typeface="Times New Roman" panose="02020603050405020304" pitchFamily="18" charset="0"/>
            </a:endParaRPr>
          </a:p>
          <a:p>
            <a:pPr marL="309880" indent="-182880" algn="just">
              <a:lnSpc>
                <a:spcPts val="1255"/>
              </a:lnSpc>
              <a:spcBef>
                <a:spcPts val="745"/>
              </a:spcBef>
              <a:buClr>
                <a:srgbClr val="252525"/>
              </a:buClr>
              <a:buFont typeface="Arial"/>
              <a:buChar char="◦"/>
              <a:tabLst>
                <a:tab pos="309245" algn="l"/>
                <a:tab pos="309880" algn="l"/>
              </a:tabLst>
            </a:pPr>
            <a:r>
              <a:rPr sz="1400" dirty="0">
                <a:latin typeface="Times New Roman" panose="02020603050405020304" pitchFamily="18" charset="0"/>
                <a:cs typeface="Times New Roman" panose="02020603050405020304" pitchFamily="18" charset="0"/>
              </a:rPr>
              <a:t>Activities like PENCIL </a:t>
            </a:r>
            <a:r>
              <a:rPr sz="1400" spc="-10" dirty="0">
                <a:latin typeface="Times New Roman" panose="02020603050405020304" pitchFamily="18" charset="0"/>
                <a:cs typeface="Times New Roman" panose="02020603050405020304" pitchFamily="18" charset="0"/>
              </a:rPr>
              <a:t>MESSAGE</a:t>
            </a:r>
            <a:r>
              <a:rPr lang="en-US" sz="1400" spc="-10"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and IMAGE </a:t>
            </a:r>
            <a:r>
              <a:rPr sz="1400" dirty="0">
                <a:latin typeface="Times New Roman" panose="02020603050405020304" pitchFamily="18" charset="0"/>
                <a:cs typeface="Times New Roman" panose="02020603050405020304" pitchFamily="18" charset="0"/>
              </a:rPr>
              <a:t>Recognition</a:t>
            </a:r>
            <a:r>
              <a:rPr sz="1400" spc="-10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were</a:t>
            </a:r>
            <a:r>
              <a:rPr lang="en-US" sz="140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included.</a:t>
            </a:r>
          </a:p>
          <a:p>
            <a:pPr marL="309245" marR="132080" indent="-182880" algn="just">
              <a:lnSpc>
                <a:spcPts val="1190"/>
              </a:lnSpc>
              <a:spcBef>
                <a:spcPts val="894"/>
              </a:spcBef>
              <a:buClr>
                <a:srgbClr val="252525"/>
              </a:buClr>
              <a:buFont typeface="Arial"/>
              <a:buChar char="◦"/>
              <a:tabLst>
                <a:tab pos="309245" algn="l"/>
                <a:tab pos="309880" algn="l"/>
              </a:tabLst>
            </a:pPr>
            <a:r>
              <a:rPr sz="1400" dirty="0">
                <a:latin typeface="Times New Roman" panose="02020603050405020304" pitchFamily="18" charset="0"/>
                <a:cs typeface="Times New Roman" panose="02020603050405020304" pitchFamily="18" charset="0"/>
              </a:rPr>
              <a:t>The session had a great positive influence on the student's</a:t>
            </a:r>
            <a:r>
              <a:rPr sz="1400" spc="-215"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mind  </a:t>
            </a:r>
            <a:r>
              <a:rPr sz="1400" spc="-5" dirty="0">
                <a:latin typeface="Times New Roman" panose="02020603050405020304" pitchFamily="18" charset="0"/>
                <a:cs typeface="Times New Roman" panose="02020603050405020304" pitchFamily="18" charset="0"/>
              </a:rPr>
              <a:t>and </a:t>
            </a:r>
            <a:r>
              <a:rPr sz="1400" dirty="0">
                <a:latin typeface="Times New Roman" panose="02020603050405020304" pitchFamily="18" charset="0"/>
                <a:cs typeface="Times New Roman" panose="02020603050405020304" pitchFamily="18" charset="0"/>
              </a:rPr>
              <a:t>thinking</a:t>
            </a:r>
            <a:r>
              <a:rPr sz="1400" spc="-30" dirty="0">
                <a:latin typeface="Times New Roman" panose="02020603050405020304" pitchFamily="18" charset="0"/>
                <a:cs typeface="Times New Roman" panose="02020603050405020304" pitchFamily="18" charset="0"/>
              </a:rPr>
              <a:t> </a:t>
            </a:r>
            <a:r>
              <a:rPr sz="1400" dirty="0">
                <a:latin typeface="Times New Roman" panose="02020603050405020304" pitchFamily="18" charset="0"/>
                <a:cs typeface="Times New Roman" panose="02020603050405020304" pitchFamily="18" charset="0"/>
              </a:rPr>
              <a:t>process.</a:t>
            </a:r>
          </a:p>
          <a:p>
            <a:pPr marL="309880" indent="-182880" algn="just">
              <a:spcBef>
                <a:spcPts val="750"/>
              </a:spcBef>
              <a:buClr>
                <a:srgbClr val="252525"/>
              </a:buClr>
              <a:buFont typeface="Arial"/>
              <a:buChar char="◦"/>
              <a:tabLst>
                <a:tab pos="309245" algn="l"/>
                <a:tab pos="309880" algn="l"/>
              </a:tabLst>
            </a:pPr>
            <a:r>
              <a:rPr lang="en-US" sz="1400" dirty="0">
                <a:latin typeface="Times New Roman" panose="02020603050405020304" pitchFamily="18" charset="0"/>
                <a:cs typeface="Times New Roman" panose="02020603050405020304" pitchFamily="18" charset="0"/>
              </a:rPr>
              <a:t>Her well organized sessions were attended by 401 students having 189 women.</a:t>
            </a:r>
            <a:endParaRPr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290251" y="685800"/>
            <a:ext cx="5337177" cy="627736"/>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u="sng" spc="-290" dirty="0">
                <a:uFill>
                  <a:solidFill>
                    <a:srgbClr val="DEF4F7"/>
                  </a:solidFill>
                </a:uFill>
              </a:rPr>
              <a:t>Highlights of the Session</a:t>
            </a:r>
            <a:endParaRPr u="sng" spc="-270" dirty="0">
              <a:uFill>
                <a:solidFill>
                  <a:srgbClr val="DEF4F7"/>
                </a:solidFill>
              </a:uFill>
            </a:endParaRPr>
          </a:p>
        </p:txBody>
      </p:sp>
      <p:grpSp>
        <p:nvGrpSpPr>
          <p:cNvPr id="5" name="object 5"/>
          <p:cNvGrpSpPr/>
          <p:nvPr/>
        </p:nvGrpSpPr>
        <p:grpSpPr>
          <a:xfrm>
            <a:off x="838200" y="1990089"/>
            <a:ext cx="5120640" cy="3973829"/>
            <a:chOff x="838200" y="1990089"/>
            <a:chExt cx="5120640" cy="3973829"/>
          </a:xfrm>
        </p:grpSpPr>
        <p:sp>
          <p:nvSpPr>
            <p:cNvPr id="6" name="object 6"/>
            <p:cNvSpPr/>
            <p:nvPr/>
          </p:nvSpPr>
          <p:spPr>
            <a:xfrm>
              <a:off x="1065275" y="2217419"/>
              <a:ext cx="4664964" cy="3517392"/>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838200" y="1990089"/>
              <a:ext cx="5120640" cy="3973829"/>
            </a:xfrm>
            <a:custGeom>
              <a:avLst/>
              <a:gdLst/>
              <a:ahLst/>
              <a:cxnLst/>
              <a:rect l="l" t="t" r="r" b="b"/>
              <a:pathLst>
                <a:path w="5120640" h="3973829">
                  <a:moveTo>
                    <a:pt x="4937747" y="3745230"/>
                  </a:moveTo>
                  <a:lnTo>
                    <a:pt x="228600" y="3745230"/>
                  </a:lnTo>
                  <a:lnTo>
                    <a:pt x="228600" y="228612"/>
                  </a:lnTo>
                  <a:lnTo>
                    <a:pt x="182880" y="228612"/>
                  </a:lnTo>
                  <a:lnTo>
                    <a:pt x="182880" y="3745230"/>
                  </a:lnTo>
                  <a:lnTo>
                    <a:pt x="182880" y="3790950"/>
                  </a:lnTo>
                  <a:lnTo>
                    <a:pt x="4937747" y="3790950"/>
                  </a:lnTo>
                  <a:lnTo>
                    <a:pt x="4937747" y="3745230"/>
                  </a:lnTo>
                  <a:close/>
                </a:path>
                <a:path w="5120640" h="3973829">
                  <a:moveTo>
                    <a:pt x="4937747" y="182880"/>
                  </a:moveTo>
                  <a:lnTo>
                    <a:pt x="182880" y="182880"/>
                  </a:lnTo>
                  <a:lnTo>
                    <a:pt x="182880" y="228600"/>
                  </a:lnTo>
                  <a:lnTo>
                    <a:pt x="4937747" y="228600"/>
                  </a:lnTo>
                  <a:lnTo>
                    <a:pt x="4937747" y="182880"/>
                  </a:lnTo>
                  <a:close/>
                </a:path>
                <a:path w="5120640" h="3973829">
                  <a:moveTo>
                    <a:pt x="4937760" y="228854"/>
                  </a:moveTo>
                  <a:lnTo>
                    <a:pt x="4892040" y="228854"/>
                  </a:lnTo>
                  <a:lnTo>
                    <a:pt x="4892040" y="3744722"/>
                  </a:lnTo>
                  <a:lnTo>
                    <a:pt x="4937760" y="3744722"/>
                  </a:lnTo>
                  <a:lnTo>
                    <a:pt x="4937760" y="228854"/>
                  </a:lnTo>
                  <a:close/>
                </a:path>
                <a:path w="5120640" h="3973829">
                  <a:moveTo>
                    <a:pt x="5120640" y="137414"/>
                  </a:moveTo>
                  <a:lnTo>
                    <a:pt x="4983480" y="137414"/>
                  </a:lnTo>
                  <a:lnTo>
                    <a:pt x="4983480" y="3836162"/>
                  </a:lnTo>
                  <a:lnTo>
                    <a:pt x="5120640" y="3836162"/>
                  </a:lnTo>
                  <a:lnTo>
                    <a:pt x="5120640" y="137414"/>
                  </a:lnTo>
                  <a:close/>
                </a:path>
                <a:path w="5120640" h="3973829">
                  <a:moveTo>
                    <a:pt x="5120640" y="0"/>
                  </a:moveTo>
                  <a:lnTo>
                    <a:pt x="0" y="0"/>
                  </a:lnTo>
                  <a:lnTo>
                    <a:pt x="0" y="137160"/>
                  </a:lnTo>
                  <a:lnTo>
                    <a:pt x="0" y="3836670"/>
                  </a:lnTo>
                  <a:lnTo>
                    <a:pt x="0" y="3973830"/>
                  </a:lnTo>
                  <a:lnTo>
                    <a:pt x="5120640" y="3973830"/>
                  </a:lnTo>
                  <a:lnTo>
                    <a:pt x="5120640" y="3836670"/>
                  </a:lnTo>
                  <a:lnTo>
                    <a:pt x="137160" y="383667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grpSp>
        <p:nvGrpSpPr>
          <p:cNvPr id="8" name="object 8"/>
          <p:cNvGrpSpPr/>
          <p:nvPr/>
        </p:nvGrpSpPr>
        <p:grpSpPr>
          <a:xfrm>
            <a:off x="6233159" y="1990089"/>
            <a:ext cx="5120640" cy="3973829"/>
            <a:chOff x="6233159" y="1990089"/>
            <a:chExt cx="5120640" cy="3973829"/>
          </a:xfrm>
        </p:grpSpPr>
        <p:sp>
          <p:nvSpPr>
            <p:cNvPr id="9" name="object 9"/>
            <p:cNvSpPr/>
            <p:nvPr/>
          </p:nvSpPr>
          <p:spPr>
            <a:xfrm>
              <a:off x="6460235" y="2217419"/>
              <a:ext cx="4664964" cy="351739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6233160" y="1990089"/>
              <a:ext cx="5120640" cy="3973829"/>
            </a:xfrm>
            <a:custGeom>
              <a:avLst/>
              <a:gdLst/>
              <a:ahLst/>
              <a:cxnLst/>
              <a:rect l="l" t="t" r="r" b="b"/>
              <a:pathLst>
                <a:path w="5120640" h="3973829">
                  <a:moveTo>
                    <a:pt x="4937760" y="3745230"/>
                  </a:moveTo>
                  <a:lnTo>
                    <a:pt x="228600" y="3745230"/>
                  </a:lnTo>
                  <a:lnTo>
                    <a:pt x="228600" y="228612"/>
                  </a:lnTo>
                  <a:lnTo>
                    <a:pt x="182880" y="228612"/>
                  </a:lnTo>
                  <a:lnTo>
                    <a:pt x="182880" y="3745230"/>
                  </a:lnTo>
                  <a:lnTo>
                    <a:pt x="182880" y="3790950"/>
                  </a:lnTo>
                  <a:lnTo>
                    <a:pt x="4937760" y="3790950"/>
                  </a:lnTo>
                  <a:lnTo>
                    <a:pt x="4937760" y="3745230"/>
                  </a:lnTo>
                  <a:close/>
                </a:path>
                <a:path w="5120640" h="3973829">
                  <a:moveTo>
                    <a:pt x="4937760" y="228854"/>
                  </a:moveTo>
                  <a:lnTo>
                    <a:pt x="4892040" y="228854"/>
                  </a:lnTo>
                  <a:lnTo>
                    <a:pt x="4892040" y="3744722"/>
                  </a:lnTo>
                  <a:lnTo>
                    <a:pt x="4937760" y="3744722"/>
                  </a:lnTo>
                  <a:lnTo>
                    <a:pt x="4937760" y="228854"/>
                  </a:lnTo>
                  <a:close/>
                </a:path>
                <a:path w="5120640" h="3973829">
                  <a:moveTo>
                    <a:pt x="4937760" y="182880"/>
                  </a:moveTo>
                  <a:lnTo>
                    <a:pt x="182880" y="182880"/>
                  </a:lnTo>
                  <a:lnTo>
                    <a:pt x="182880" y="228600"/>
                  </a:lnTo>
                  <a:lnTo>
                    <a:pt x="4937760" y="228600"/>
                  </a:lnTo>
                  <a:lnTo>
                    <a:pt x="4937760" y="182880"/>
                  </a:lnTo>
                  <a:close/>
                </a:path>
                <a:path w="5120640" h="3973829">
                  <a:moveTo>
                    <a:pt x="5120640" y="137414"/>
                  </a:moveTo>
                  <a:lnTo>
                    <a:pt x="4983480" y="137414"/>
                  </a:lnTo>
                  <a:lnTo>
                    <a:pt x="4983480" y="3836162"/>
                  </a:lnTo>
                  <a:lnTo>
                    <a:pt x="5120640" y="3836174"/>
                  </a:lnTo>
                  <a:lnTo>
                    <a:pt x="5120640" y="137414"/>
                  </a:lnTo>
                  <a:close/>
                </a:path>
                <a:path w="5120640" h="3973829">
                  <a:moveTo>
                    <a:pt x="5120640" y="0"/>
                  </a:moveTo>
                  <a:lnTo>
                    <a:pt x="0" y="0"/>
                  </a:lnTo>
                  <a:lnTo>
                    <a:pt x="0" y="137160"/>
                  </a:lnTo>
                  <a:lnTo>
                    <a:pt x="0" y="3836670"/>
                  </a:lnTo>
                  <a:lnTo>
                    <a:pt x="0" y="3973830"/>
                  </a:lnTo>
                  <a:lnTo>
                    <a:pt x="5120640" y="3973830"/>
                  </a:lnTo>
                  <a:lnTo>
                    <a:pt x="5120640" y="3836670"/>
                  </a:lnTo>
                  <a:lnTo>
                    <a:pt x="137160" y="383667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838200" y="722750"/>
            <a:ext cx="10569194" cy="566181"/>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sz="3600" u="sng" spc="-10" dirty="0">
                <a:uFill>
                  <a:solidFill>
                    <a:srgbClr val="DEF4F7"/>
                  </a:solidFill>
                </a:uFill>
              </a:rPr>
              <a:t>Session On Relationship Towards family &amp; Society</a:t>
            </a:r>
            <a:endParaRPr sz="3600" spc="-220" dirty="0"/>
          </a:p>
        </p:txBody>
      </p:sp>
      <p:grpSp>
        <p:nvGrpSpPr>
          <p:cNvPr id="7" name="object 7"/>
          <p:cNvGrpSpPr/>
          <p:nvPr/>
        </p:nvGrpSpPr>
        <p:grpSpPr>
          <a:xfrm>
            <a:off x="1040757" y="1987023"/>
            <a:ext cx="5029200" cy="4081779"/>
            <a:chOff x="838200" y="1998979"/>
            <a:chExt cx="5120640" cy="4081779"/>
          </a:xfrm>
        </p:grpSpPr>
        <p:sp>
          <p:nvSpPr>
            <p:cNvPr id="8" name="object 8"/>
            <p:cNvSpPr/>
            <p:nvPr/>
          </p:nvSpPr>
          <p:spPr>
            <a:xfrm>
              <a:off x="1065275" y="2226563"/>
              <a:ext cx="4664964" cy="3625596"/>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838200" y="1998979"/>
              <a:ext cx="5120640" cy="4081779"/>
            </a:xfrm>
            <a:custGeom>
              <a:avLst/>
              <a:gdLst/>
              <a:ahLst/>
              <a:cxnLst/>
              <a:rect l="l" t="t" r="r" b="b"/>
              <a:pathLst>
                <a:path w="5120640" h="4081779">
                  <a:moveTo>
                    <a:pt x="4937760" y="229108"/>
                  </a:moveTo>
                  <a:lnTo>
                    <a:pt x="4892040" y="229108"/>
                  </a:lnTo>
                  <a:lnTo>
                    <a:pt x="4892040" y="3853180"/>
                  </a:lnTo>
                  <a:lnTo>
                    <a:pt x="228600" y="3853180"/>
                  </a:lnTo>
                  <a:lnTo>
                    <a:pt x="228600" y="228600"/>
                  </a:lnTo>
                  <a:lnTo>
                    <a:pt x="4937747" y="228600"/>
                  </a:lnTo>
                  <a:lnTo>
                    <a:pt x="4937747" y="182880"/>
                  </a:lnTo>
                  <a:lnTo>
                    <a:pt x="182880" y="182880"/>
                  </a:lnTo>
                  <a:lnTo>
                    <a:pt x="182880" y="228600"/>
                  </a:lnTo>
                  <a:lnTo>
                    <a:pt x="182880" y="3853180"/>
                  </a:lnTo>
                  <a:lnTo>
                    <a:pt x="182880" y="3898900"/>
                  </a:lnTo>
                  <a:lnTo>
                    <a:pt x="4937747" y="3898900"/>
                  </a:lnTo>
                  <a:lnTo>
                    <a:pt x="4937747" y="3853192"/>
                  </a:lnTo>
                  <a:lnTo>
                    <a:pt x="4937760" y="229108"/>
                  </a:lnTo>
                  <a:close/>
                </a:path>
                <a:path w="5120640" h="4081779">
                  <a:moveTo>
                    <a:pt x="5120640" y="0"/>
                  </a:moveTo>
                  <a:lnTo>
                    <a:pt x="0" y="0"/>
                  </a:lnTo>
                  <a:lnTo>
                    <a:pt x="0" y="137160"/>
                  </a:lnTo>
                  <a:lnTo>
                    <a:pt x="0" y="3944620"/>
                  </a:lnTo>
                  <a:lnTo>
                    <a:pt x="0" y="4081780"/>
                  </a:lnTo>
                  <a:lnTo>
                    <a:pt x="5120640" y="4081780"/>
                  </a:lnTo>
                  <a:lnTo>
                    <a:pt x="5120640" y="3944620"/>
                  </a:lnTo>
                  <a:lnTo>
                    <a:pt x="5120640" y="137668"/>
                  </a:lnTo>
                  <a:lnTo>
                    <a:pt x="4983480" y="137668"/>
                  </a:lnTo>
                  <a:lnTo>
                    <a:pt x="4983480" y="3944620"/>
                  </a:lnTo>
                  <a:lnTo>
                    <a:pt x="137160" y="394462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sp>
        <p:nvSpPr>
          <p:cNvPr id="10" name="object 10"/>
          <p:cNvSpPr txBox="1"/>
          <p:nvPr/>
        </p:nvSpPr>
        <p:spPr>
          <a:xfrm>
            <a:off x="6487795" y="1989347"/>
            <a:ext cx="4637405" cy="4076116"/>
          </a:xfrm>
          <a:prstGeom prst="rect">
            <a:avLst/>
          </a:prstGeom>
        </p:spPr>
        <p:txBody>
          <a:bodyPr vert="horz" wrap="square" lIns="0" tIns="13335" rIns="0" bIns="0" rtlCol="0">
            <a:spAutoFit/>
          </a:bodyPr>
          <a:lstStyle/>
          <a:p>
            <a:pPr marL="271145" marR="490220" indent="-182880" algn="just">
              <a:lnSpc>
                <a:spcPct val="100000"/>
              </a:lnSpc>
              <a:spcBef>
                <a:spcPts val="105"/>
              </a:spcBef>
              <a:buClr>
                <a:srgbClr val="252525"/>
              </a:buClr>
              <a:buFont typeface="Arial"/>
              <a:buChar char="◦"/>
              <a:tabLst>
                <a:tab pos="271780" algn="l"/>
              </a:tabLst>
            </a:pPr>
            <a:r>
              <a:rPr dirty="0">
                <a:latin typeface="Gothic Uralic"/>
                <a:cs typeface="Gothic Uralic"/>
              </a:rPr>
              <a:t>On </a:t>
            </a:r>
            <a:r>
              <a:rPr b="1" dirty="0">
                <a:latin typeface="Liberation Sans Narrow"/>
                <a:cs typeface="Liberation Sans Narrow"/>
              </a:rPr>
              <a:t>20</a:t>
            </a:r>
            <a:r>
              <a:rPr b="1" baseline="24691" dirty="0">
                <a:latin typeface="Liberation Sans Narrow"/>
                <a:cs typeface="Liberation Sans Narrow"/>
              </a:rPr>
              <a:t>th </a:t>
            </a:r>
            <a:r>
              <a:rPr b="1" dirty="0">
                <a:latin typeface="Liberation Sans Narrow"/>
                <a:cs typeface="Liberation Sans Narrow"/>
              </a:rPr>
              <a:t>of </a:t>
            </a:r>
            <a:r>
              <a:rPr b="1" spc="-5" dirty="0">
                <a:latin typeface="Liberation Sans Narrow"/>
                <a:cs typeface="Liberation Sans Narrow"/>
              </a:rPr>
              <a:t>February </a:t>
            </a:r>
            <a:r>
              <a:rPr b="1" dirty="0">
                <a:latin typeface="Liberation Sans Narrow"/>
                <a:cs typeface="Liberation Sans Narrow"/>
              </a:rPr>
              <a:t>and </a:t>
            </a:r>
            <a:r>
              <a:rPr b="1" spc="5" dirty="0">
                <a:latin typeface="Liberation Sans Narrow"/>
                <a:cs typeface="Liberation Sans Narrow"/>
              </a:rPr>
              <a:t>6</a:t>
            </a:r>
            <a:r>
              <a:rPr b="1" spc="7" baseline="24691" dirty="0">
                <a:latin typeface="Liberation Sans Narrow"/>
                <a:cs typeface="Liberation Sans Narrow"/>
              </a:rPr>
              <a:t>th </a:t>
            </a:r>
            <a:r>
              <a:rPr b="1" spc="-5" dirty="0">
                <a:latin typeface="Liberation Sans Narrow"/>
                <a:cs typeface="Liberation Sans Narrow"/>
              </a:rPr>
              <a:t>March 2021 </a:t>
            </a:r>
            <a:r>
              <a:rPr dirty="0">
                <a:latin typeface="Gothic Uralic"/>
                <a:cs typeface="Gothic Uralic"/>
              </a:rPr>
              <a:t>a </a:t>
            </a:r>
            <a:r>
              <a:rPr spc="-5" dirty="0">
                <a:latin typeface="Gothic Uralic"/>
                <a:cs typeface="Gothic Uralic"/>
              </a:rPr>
              <a:t>session </a:t>
            </a:r>
            <a:r>
              <a:rPr lang="en-US" dirty="0">
                <a:latin typeface="Gothic Uralic"/>
                <a:cs typeface="Gothic Uralic"/>
              </a:rPr>
              <a:t>was conducted </a:t>
            </a:r>
            <a:r>
              <a:rPr dirty="0">
                <a:latin typeface="Gothic Uralic"/>
                <a:cs typeface="Gothic Uralic"/>
              </a:rPr>
              <a:t>by </a:t>
            </a:r>
            <a:r>
              <a:rPr b="1" dirty="0">
                <a:latin typeface="Liberation Sans Narrow"/>
                <a:cs typeface="Liberation Sans Narrow"/>
              </a:rPr>
              <a:t>SUNEEL</a:t>
            </a:r>
            <a:r>
              <a:rPr b="1" spc="-165" dirty="0">
                <a:latin typeface="Liberation Sans Narrow"/>
                <a:cs typeface="Liberation Sans Narrow"/>
              </a:rPr>
              <a:t> </a:t>
            </a:r>
            <a:r>
              <a:rPr b="1" spc="-10" dirty="0">
                <a:latin typeface="Liberation Sans Narrow"/>
                <a:cs typeface="Liberation Sans Narrow"/>
              </a:rPr>
              <a:t>KESWANI</a:t>
            </a:r>
            <a:r>
              <a:rPr lang="en-US" b="1" spc="-10" dirty="0">
                <a:latin typeface="Liberation Sans Narrow"/>
                <a:cs typeface="Liberation Sans Narrow"/>
              </a:rPr>
              <a:t>, </a:t>
            </a:r>
            <a:r>
              <a:rPr lang="en-US" spc="-10" dirty="0">
                <a:latin typeface="Liberation Sans Narrow"/>
                <a:cs typeface="Liberation Sans Narrow"/>
              </a:rPr>
              <a:t>a Senior Trainer.</a:t>
            </a:r>
            <a:endParaRPr dirty="0">
              <a:latin typeface="Liberation Sans Narrow"/>
              <a:cs typeface="Liberation Sans Narrow"/>
            </a:endParaRPr>
          </a:p>
          <a:p>
            <a:pPr marL="271145" marR="138430" indent="-182880" algn="just">
              <a:lnSpc>
                <a:spcPct val="100000"/>
              </a:lnSpc>
              <a:spcBef>
                <a:spcPts val="900"/>
              </a:spcBef>
              <a:buClr>
                <a:srgbClr val="252525"/>
              </a:buClr>
              <a:buFont typeface="Arial"/>
              <a:buChar char="◦"/>
              <a:tabLst>
                <a:tab pos="271780" algn="l"/>
              </a:tabLst>
            </a:pPr>
            <a:r>
              <a:rPr dirty="0">
                <a:latin typeface="Gothic Uralic"/>
                <a:cs typeface="Gothic Uralic"/>
              </a:rPr>
              <a:t>The session was well organised </a:t>
            </a:r>
            <a:r>
              <a:rPr spc="-5" dirty="0">
                <a:latin typeface="Gothic Uralic"/>
                <a:cs typeface="Gothic Uralic"/>
              </a:rPr>
              <a:t>and </a:t>
            </a:r>
            <a:r>
              <a:rPr dirty="0">
                <a:latin typeface="Gothic Uralic"/>
                <a:cs typeface="Gothic Uralic"/>
              </a:rPr>
              <a:t>focused on  family </a:t>
            </a:r>
            <a:r>
              <a:rPr spc="-5" dirty="0">
                <a:latin typeface="Gothic Uralic"/>
                <a:cs typeface="Gothic Uralic"/>
              </a:rPr>
              <a:t>relationships and </a:t>
            </a:r>
            <a:r>
              <a:rPr dirty="0">
                <a:latin typeface="Gothic Uralic"/>
                <a:cs typeface="Gothic Uralic"/>
              </a:rPr>
              <a:t>ways </a:t>
            </a:r>
            <a:r>
              <a:rPr spc="-5" dirty="0">
                <a:latin typeface="Gothic Uralic"/>
                <a:cs typeface="Gothic Uralic"/>
              </a:rPr>
              <a:t>to </a:t>
            </a:r>
            <a:r>
              <a:rPr dirty="0">
                <a:latin typeface="Gothic Uralic"/>
                <a:cs typeface="Gothic Uralic"/>
              </a:rPr>
              <a:t>improve</a:t>
            </a:r>
            <a:r>
              <a:rPr spc="-125" dirty="0">
                <a:latin typeface="Gothic Uralic"/>
                <a:cs typeface="Gothic Uralic"/>
              </a:rPr>
              <a:t> </a:t>
            </a:r>
            <a:r>
              <a:rPr dirty="0">
                <a:latin typeface="Gothic Uralic"/>
                <a:cs typeface="Gothic Uralic"/>
              </a:rPr>
              <a:t>yourself.</a:t>
            </a:r>
          </a:p>
          <a:p>
            <a:pPr marL="271145" marR="300355" indent="-182880" algn="just">
              <a:lnSpc>
                <a:spcPct val="100000"/>
              </a:lnSpc>
              <a:spcBef>
                <a:spcPts val="900"/>
              </a:spcBef>
              <a:buClr>
                <a:srgbClr val="252525"/>
              </a:buClr>
              <a:buFont typeface="Arial"/>
              <a:buChar char="◦"/>
              <a:tabLst>
                <a:tab pos="271780" algn="l"/>
              </a:tabLst>
            </a:pPr>
            <a:r>
              <a:rPr dirty="0">
                <a:latin typeface="Gothic Uralic"/>
                <a:cs typeface="Gothic Uralic"/>
              </a:rPr>
              <a:t>The session </a:t>
            </a:r>
            <a:r>
              <a:rPr spc="-5" dirty="0">
                <a:latin typeface="Gothic Uralic"/>
                <a:cs typeface="Gothic Uralic"/>
              </a:rPr>
              <a:t>started </a:t>
            </a:r>
            <a:r>
              <a:rPr dirty="0">
                <a:latin typeface="Gothic Uralic"/>
                <a:cs typeface="Gothic Uralic"/>
              </a:rPr>
              <a:t>with certain </a:t>
            </a:r>
            <a:r>
              <a:rPr spc="-5" dirty="0">
                <a:latin typeface="Gothic Uralic"/>
                <a:cs typeface="Gothic Uralic"/>
              </a:rPr>
              <a:t>questions</a:t>
            </a:r>
            <a:r>
              <a:rPr spc="-140" dirty="0">
                <a:latin typeface="Gothic Uralic"/>
                <a:cs typeface="Gothic Uralic"/>
              </a:rPr>
              <a:t> </a:t>
            </a:r>
            <a:r>
              <a:rPr dirty="0">
                <a:latin typeface="Gothic Uralic"/>
                <a:cs typeface="Gothic Uralic"/>
              </a:rPr>
              <a:t>which  made children </a:t>
            </a:r>
            <a:r>
              <a:rPr spc="-5" dirty="0">
                <a:latin typeface="Gothic Uralic"/>
                <a:cs typeface="Gothic Uralic"/>
              </a:rPr>
              <a:t>to </a:t>
            </a:r>
            <a:r>
              <a:rPr dirty="0">
                <a:latin typeface="Gothic Uralic"/>
                <a:cs typeface="Gothic Uralic"/>
              </a:rPr>
              <a:t>self introspect</a:t>
            </a:r>
            <a:r>
              <a:rPr spc="-135" dirty="0">
                <a:latin typeface="Gothic Uralic"/>
                <a:cs typeface="Gothic Uralic"/>
              </a:rPr>
              <a:t> </a:t>
            </a:r>
            <a:r>
              <a:rPr dirty="0">
                <a:latin typeface="Gothic Uralic"/>
                <a:cs typeface="Gothic Uralic"/>
              </a:rPr>
              <a:t>themselves.</a:t>
            </a:r>
          </a:p>
          <a:p>
            <a:pPr marL="271145" marR="93980" indent="-182880" algn="just">
              <a:lnSpc>
                <a:spcPct val="100000"/>
              </a:lnSpc>
              <a:spcBef>
                <a:spcPts val="905"/>
              </a:spcBef>
              <a:buClr>
                <a:srgbClr val="252525"/>
              </a:buClr>
              <a:buFont typeface="Arial"/>
              <a:buChar char="◦"/>
              <a:tabLst>
                <a:tab pos="320040" algn="l"/>
                <a:tab pos="320675" algn="l"/>
              </a:tabLst>
            </a:pPr>
            <a:r>
              <a:rPr dirty="0"/>
              <a:t>	</a:t>
            </a:r>
            <a:r>
              <a:rPr dirty="0">
                <a:latin typeface="Gothic Uralic"/>
                <a:cs typeface="Gothic Uralic"/>
              </a:rPr>
              <a:t>Nevertheless</a:t>
            </a:r>
            <a:r>
              <a:rPr spc="-50" dirty="0">
                <a:latin typeface="Gothic Uralic"/>
                <a:cs typeface="Gothic Uralic"/>
              </a:rPr>
              <a:t> </a:t>
            </a:r>
            <a:r>
              <a:rPr dirty="0">
                <a:latin typeface="Gothic Uralic"/>
                <a:cs typeface="Gothic Uralic"/>
              </a:rPr>
              <a:t>family</a:t>
            </a:r>
            <a:r>
              <a:rPr spc="-40" dirty="0">
                <a:latin typeface="Gothic Uralic"/>
                <a:cs typeface="Gothic Uralic"/>
              </a:rPr>
              <a:t> </a:t>
            </a:r>
            <a:r>
              <a:rPr spc="5" dirty="0">
                <a:latin typeface="Gothic Uralic"/>
                <a:cs typeface="Gothic Uralic"/>
              </a:rPr>
              <a:t>is</a:t>
            </a:r>
            <a:r>
              <a:rPr spc="-40" dirty="0">
                <a:latin typeface="Gothic Uralic"/>
                <a:cs typeface="Gothic Uralic"/>
              </a:rPr>
              <a:t> </a:t>
            </a:r>
            <a:r>
              <a:rPr spc="5" dirty="0">
                <a:latin typeface="Gothic Uralic"/>
                <a:cs typeface="Gothic Uralic"/>
              </a:rPr>
              <a:t>all</a:t>
            </a:r>
            <a:r>
              <a:rPr spc="-35" dirty="0">
                <a:latin typeface="Gothic Uralic"/>
                <a:cs typeface="Gothic Uralic"/>
              </a:rPr>
              <a:t> </a:t>
            </a:r>
            <a:r>
              <a:rPr dirty="0">
                <a:latin typeface="Gothic Uralic"/>
                <a:cs typeface="Gothic Uralic"/>
              </a:rPr>
              <a:t>about</a:t>
            </a:r>
            <a:r>
              <a:rPr spc="-30" dirty="0">
                <a:latin typeface="Gothic Uralic"/>
                <a:cs typeface="Gothic Uralic"/>
              </a:rPr>
              <a:t> </a:t>
            </a:r>
            <a:r>
              <a:rPr dirty="0">
                <a:latin typeface="Gothic Uralic"/>
                <a:cs typeface="Gothic Uralic"/>
              </a:rPr>
              <a:t>working</a:t>
            </a:r>
            <a:r>
              <a:rPr spc="-55" dirty="0">
                <a:latin typeface="Gothic Uralic"/>
                <a:cs typeface="Gothic Uralic"/>
              </a:rPr>
              <a:t> </a:t>
            </a:r>
            <a:r>
              <a:rPr dirty="0">
                <a:latin typeface="Gothic Uralic"/>
                <a:cs typeface="Gothic Uralic"/>
              </a:rPr>
              <a:t>things</a:t>
            </a:r>
            <a:r>
              <a:rPr spc="-45" dirty="0">
                <a:latin typeface="Gothic Uralic"/>
                <a:cs typeface="Gothic Uralic"/>
              </a:rPr>
              <a:t> </a:t>
            </a:r>
            <a:r>
              <a:rPr dirty="0">
                <a:latin typeface="Gothic Uralic"/>
                <a:cs typeface="Gothic Uralic"/>
              </a:rPr>
              <a:t>out  </a:t>
            </a:r>
            <a:r>
              <a:rPr spc="-5" dirty="0">
                <a:latin typeface="Gothic Uralic"/>
                <a:cs typeface="Gothic Uralic"/>
              </a:rPr>
              <a:t>together than to shoulder </a:t>
            </a:r>
            <a:r>
              <a:rPr dirty="0">
                <a:latin typeface="Gothic Uralic"/>
                <a:cs typeface="Gothic Uralic"/>
              </a:rPr>
              <a:t>everything on</a:t>
            </a:r>
            <a:r>
              <a:rPr spc="-80" dirty="0">
                <a:latin typeface="Gothic Uralic"/>
                <a:cs typeface="Gothic Uralic"/>
              </a:rPr>
              <a:t> </a:t>
            </a:r>
            <a:r>
              <a:rPr dirty="0">
                <a:latin typeface="Gothic Uralic"/>
                <a:cs typeface="Gothic Uralic"/>
              </a:rPr>
              <a:t>yourself.</a:t>
            </a:r>
            <a:endParaRPr lang="en-US" dirty="0">
              <a:latin typeface="Gothic Uralic"/>
              <a:cs typeface="Gothic Uralic"/>
            </a:endParaRPr>
          </a:p>
          <a:p>
            <a:pPr marL="271145" marR="93980" indent="-182880" algn="just">
              <a:lnSpc>
                <a:spcPct val="100000"/>
              </a:lnSpc>
              <a:spcBef>
                <a:spcPts val="905"/>
              </a:spcBef>
              <a:buClr>
                <a:srgbClr val="252525"/>
              </a:buClr>
              <a:buFont typeface="Arial"/>
              <a:buChar char="◦"/>
              <a:tabLst>
                <a:tab pos="320040" algn="l"/>
                <a:tab pos="320675" algn="l"/>
              </a:tabLst>
            </a:pPr>
            <a:r>
              <a:rPr lang="en-IN" dirty="0">
                <a:latin typeface="Gothic Uralic"/>
                <a:cs typeface="Gothic Uralic"/>
              </a:rPr>
              <a:t>Session was attended by 450 (302) students.</a:t>
            </a:r>
            <a:endParaRPr dirty="0">
              <a:latin typeface="Gothic Uralic"/>
              <a:cs typeface="Gothic Ural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705479" y="762000"/>
            <a:ext cx="4506722" cy="638636"/>
          </a:xfrm>
          <a:prstGeom prst="rect">
            <a:avLst/>
          </a:prstGeom>
          <a:solidFill>
            <a:schemeClr val="accent5"/>
          </a:solidFill>
        </p:spPr>
        <p:txBody>
          <a:bodyPr vert="horz" wrap="square" lIns="0" tIns="86360" rIns="0" bIns="0" rtlCol="0">
            <a:spAutoFit/>
          </a:bodyPr>
          <a:lstStyle/>
          <a:p>
            <a:pPr marL="12700" marR="5080" algn="ctr">
              <a:lnSpc>
                <a:spcPts val="4270"/>
              </a:lnSpc>
              <a:spcBef>
                <a:spcPts val="680"/>
              </a:spcBef>
            </a:pPr>
            <a:r>
              <a:rPr lang="en-IN" sz="4000" u="sng" spc="-290" dirty="0">
                <a:solidFill>
                  <a:schemeClr val="accent5">
                    <a:lumMod val="20000"/>
                    <a:lumOff val="80000"/>
                  </a:schemeClr>
                </a:solidFill>
                <a:uFill>
                  <a:solidFill>
                    <a:srgbClr val="DEF4F7"/>
                  </a:solidFill>
                </a:uFill>
              </a:rPr>
              <a:t>Highlights</a:t>
            </a:r>
            <a:r>
              <a:rPr lang="en-IN" sz="4000" u="sng" spc="-290" dirty="0">
                <a:solidFill>
                  <a:schemeClr val="bg1"/>
                </a:solidFill>
                <a:uFill>
                  <a:solidFill>
                    <a:srgbClr val="DEF4F7"/>
                  </a:solidFill>
                </a:uFill>
              </a:rPr>
              <a:t> </a:t>
            </a:r>
            <a:r>
              <a:rPr lang="en-IN" sz="4000" u="sng" spc="-290" dirty="0">
                <a:solidFill>
                  <a:schemeClr val="accent5">
                    <a:lumMod val="20000"/>
                    <a:lumOff val="80000"/>
                  </a:schemeClr>
                </a:solidFill>
                <a:uFill>
                  <a:solidFill>
                    <a:srgbClr val="DEF4F7"/>
                  </a:solidFill>
                </a:uFill>
              </a:rPr>
              <a:t>of the Session</a:t>
            </a:r>
            <a:endParaRPr sz="4000" u="sng" dirty="0">
              <a:solidFill>
                <a:schemeClr val="accent5">
                  <a:lumMod val="20000"/>
                  <a:lumOff val="80000"/>
                </a:schemeClr>
              </a:solidFill>
              <a:latin typeface="Trebuchet MS"/>
              <a:cs typeface="Trebuchet MS"/>
            </a:endParaRPr>
          </a:p>
        </p:txBody>
      </p:sp>
      <p:grpSp>
        <p:nvGrpSpPr>
          <p:cNvPr id="6" name="object 6"/>
          <p:cNvGrpSpPr/>
          <p:nvPr/>
        </p:nvGrpSpPr>
        <p:grpSpPr>
          <a:xfrm>
            <a:off x="838200" y="2052320"/>
            <a:ext cx="5120640" cy="3813810"/>
            <a:chOff x="838200" y="2052320"/>
            <a:chExt cx="5120640" cy="3813810"/>
          </a:xfrm>
        </p:grpSpPr>
        <p:sp>
          <p:nvSpPr>
            <p:cNvPr id="7" name="object 7"/>
            <p:cNvSpPr/>
            <p:nvPr/>
          </p:nvSpPr>
          <p:spPr>
            <a:xfrm>
              <a:off x="1065275" y="2279904"/>
              <a:ext cx="4664964" cy="3357372"/>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838200" y="2052319"/>
              <a:ext cx="5120640" cy="3813810"/>
            </a:xfrm>
            <a:custGeom>
              <a:avLst/>
              <a:gdLst/>
              <a:ahLst/>
              <a:cxnLst/>
              <a:rect l="l" t="t" r="r" b="b"/>
              <a:pathLst>
                <a:path w="5120640" h="3813810">
                  <a:moveTo>
                    <a:pt x="4937747" y="182880"/>
                  </a:moveTo>
                  <a:lnTo>
                    <a:pt x="182880" y="182880"/>
                  </a:lnTo>
                  <a:lnTo>
                    <a:pt x="182880" y="228600"/>
                  </a:lnTo>
                  <a:lnTo>
                    <a:pt x="182880" y="3585210"/>
                  </a:lnTo>
                  <a:lnTo>
                    <a:pt x="182880" y="3630930"/>
                  </a:lnTo>
                  <a:lnTo>
                    <a:pt x="4937747" y="3630930"/>
                  </a:lnTo>
                  <a:lnTo>
                    <a:pt x="4937747" y="3585210"/>
                  </a:lnTo>
                  <a:lnTo>
                    <a:pt x="228600" y="3585210"/>
                  </a:lnTo>
                  <a:lnTo>
                    <a:pt x="228600" y="228600"/>
                  </a:lnTo>
                  <a:lnTo>
                    <a:pt x="4937747" y="228600"/>
                  </a:lnTo>
                  <a:lnTo>
                    <a:pt x="4937747" y="182880"/>
                  </a:lnTo>
                  <a:close/>
                </a:path>
                <a:path w="5120640" h="3813810">
                  <a:moveTo>
                    <a:pt x="4937760" y="229108"/>
                  </a:moveTo>
                  <a:lnTo>
                    <a:pt x="4892040" y="229108"/>
                  </a:lnTo>
                  <a:lnTo>
                    <a:pt x="4892040" y="3584956"/>
                  </a:lnTo>
                  <a:lnTo>
                    <a:pt x="4937760" y="3584956"/>
                  </a:lnTo>
                  <a:lnTo>
                    <a:pt x="4937760" y="229108"/>
                  </a:lnTo>
                  <a:close/>
                </a:path>
                <a:path w="5120640" h="3813810">
                  <a:moveTo>
                    <a:pt x="5120640" y="137668"/>
                  </a:moveTo>
                  <a:lnTo>
                    <a:pt x="4983480" y="137668"/>
                  </a:lnTo>
                  <a:lnTo>
                    <a:pt x="4983480" y="3676396"/>
                  </a:lnTo>
                  <a:lnTo>
                    <a:pt x="5120640" y="3676396"/>
                  </a:lnTo>
                  <a:lnTo>
                    <a:pt x="5120640" y="137668"/>
                  </a:lnTo>
                  <a:close/>
                </a:path>
                <a:path w="5120640" h="3813810">
                  <a:moveTo>
                    <a:pt x="5120640" y="0"/>
                  </a:moveTo>
                  <a:lnTo>
                    <a:pt x="0" y="0"/>
                  </a:lnTo>
                  <a:lnTo>
                    <a:pt x="0" y="137160"/>
                  </a:lnTo>
                  <a:lnTo>
                    <a:pt x="0" y="3676650"/>
                  </a:lnTo>
                  <a:lnTo>
                    <a:pt x="0" y="3813810"/>
                  </a:lnTo>
                  <a:lnTo>
                    <a:pt x="5120640" y="3813810"/>
                  </a:lnTo>
                  <a:lnTo>
                    <a:pt x="5120640" y="3676650"/>
                  </a:lnTo>
                  <a:lnTo>
                    <a:pt x="137160" y="367665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grpSp>
        <p:nvGrpSpPr>
          <p:cNvPr id="9" name="object 9"/>
          <p:cNvGrpSpPr/>
          <p:nvPr/>
        </p:nvGrpSpPr>
        <p:grpSpPr>
          <a:xfrm>
            <a:off x="6163055" y="2052320"/>
            <a:ext cx="5191125" cy="3813810"/>
            <a:chOff x="6163055" y="2052320"/>
            <a:chExt cx="5191125" cy="3813810"/>
          </a:xfrm>
        </p:grpSpPr>
        <p:sp>
          <p:nvSpPr>
            <p:cNvPr id="10" name="object 10"/>
            <p:cNvSpPr/>
            <p:nvPr/>
          </p:nvSpPr>
          <p:spPr>
            <a:xfrm>
              <a:off x="6390131" y="2279904"/>
              <a:ext cx="4735068" cy="335737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6163056" y="2052319"/>
              <a:ext cx="5191125" cy="3813810"/>
            </a:xfrm>
            <a:custGeom>
              <a:avLst/>
              <a:gdLst/>
              <a:ahLst/>
              <a:cxnLst/>
              <a:rect l="l" t="t" r="r" b="b"/>
              <a:pathLst>
                <a:path w="5191125" h="3813810">
                  <a:moveTo>
                    <a:pt x="5007864" y="229108"/>
                  </a:moveTo>
                  <a:lnTo>
                    <a:pt x="4962144" y="229108"/>
                  </a:lnTo>
                  <a:lnTo>
                    <a:pt x="4962144" y="3584956"/>
                  </a:lnTo>
                  <a:lnTo>
                    <a:pt x="5007864" y="3584956"/>
                  </a:lnTo>
                  <a:lnTo>
                    <a:pt x="5007864" y="229108"/>
                  </a:lnTo>
                  <a:close/>
                </a:path>
                <a:path w="5191125" h="3813810">
                  <a:moveTo>
                    <a:pt x="5007864" y="182880"/>
                  </a:moveTo>
                  <a:lnTo>
                    <a:pt x="182880" y="182880"/>
                  </a:lnTo>
                  <a:lnTo>
                    <a:pt x="182880" y="228600"/>
                  </a:lnTo>
                  <a:lnTo>
                    <a:pt x="182880" y="3585210"/>
                  </a:lnTo>
                  <a:lnTo>
                    <a:pt x="182880" y="3630930"/>
                  </a:lnTo>
                  <a:lnTo>
                    <a:pt x="5007864" y="3630930"/>
                  </a:lnTo>
                  <a:lnTo>
                    <a:pt x="5007864" y="3585210"/>
                  </a:lnTo>
                  <a:lnTo>
                    <a:pt x="228600" y="3585210"/>
                  </a:lnTo>
                  <a:lnTo>
                    <a:pt x="228600" y="228600"/>
                  </a:lnTo>
                  <a:lnTo>
                    <a:pt x="5007864" y="228600"/>
                  </a:lnTo>
                  <a:lnTo>
                    <a:pt x="5007864" y="182880"/>
                  </a:lnTo>
                  <a:close/>
                </a:path>
                <a:path w="5191125" h="3813810">
                  <a:moveTo>
                    <a:pt x="5190744" y="137668"/>
                  </a:moveTo>
                  <a:lnTo>
                    <a:pt x="5053584" y="137668"/>
                  </a:lnTo>
                  <a:lnTo>
                    <a:pt x="5053584" y="3676396"/>
                  </a:lnTo>
                  <a:lnTo>
                    <a:pt x="5190744" y="3676396"/>
                  </a:lnTo>
                  <a:lnTo>
                    <a:pt x="5190744" y="137668"/>
                  </a:lnTo>
                  <a:close/>
                </a:path>
                <a:path w="5191125" h="3813810">
                  <a:moveTo>
                    <a:pt x="5190744" y="0"/>
                  </a:moveTo>
                  <a:lnTo>
                    <a:pt x="0" y="0"/>
                  </a:lnTo>
                  <a:lnTo>
                    <a:pt x="0" y="137160"/>
                  </a:lnTo>
                  <a:lnTo>
                    <a:pt x="0" y="3676650"/>
                  </a:lnTo>
                  <a:lnTo>
                    <a:pt x="0" y="3813810"/>
                  </a:lnTo>
                  <a:lnTo>
                    <a:pt x="5190744" y="3813810"/>
                  </a:lnTo>
                  <a:lnTo>
                    <a:pt x="5190744" y="3676650"/>
                  </a:lnTo>
                  <a:lnTo>
                    <a:pt x="137160" y="3676650"/>
                  </a:lnTo>
                  <a:lnTo>
                    <a:pt x="137160" y="137160"/>
                  </a:lnTo>
                  <a:lnTo>
                    <a:pt x="5190744" y="137160"/>
                  </a:lnTo>
                  <a:lnTo>
                    <a:pt x="5190744"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127181" y="678907"/>
            <a:ext cx="3937635" cy="635000"/>
          </a:xfrm>
          <a:prstGeom prst="rect">
            <a:avLst/>
          </a:prstGeom>
        </p:spPr>
        <p:txBody>
          <a:bodyPr vert="horz" wrap="square" lIns="0" tIns="12065" rIns="0" bIns="0" rtlCol="0">
            <a:spAutoFit/>
          </a:bodyPr>
          <a:lstStyle/>
          <a:p>
            <a:pPr marL="12700">
              <a:lnSpc>
                <a:spcPct val="100000"/>
              </a:lnSpc>
              <a:spcBef>
                <a:spcPts val="95"/>
              </a:spcBef>
            </a:pPr>
            <a:r>
              <a:rPr b="1" u="heavy" spc="-5" dirty="0">
                <a:solidFill>
                  <a:srgbClr val="252525"/>
                </a:solidFill>
                <a:uFill>
                  <a:solidFill>
                    <a:srgbClr val="252525"/>
                  </a:solidFill>
                </a:uFill>
                <a:latin typeface="Gothic Uralic"/>
                <a:cs typeface="Gothic Uralic"/>
              </a:rPr>
              <a:t>OFFICE</a:t>
            </a:r>
            <a:r>
              <a:rPr b="1" u="heavy" spc="-35" dirty="0">
                <a:solidFill>
                  <a:srgbClr val="252525"/>
                </a:solidFill>
                <a:uFill>
                  <a:solidFill>
                    <a:srgbClr val="252525"/>
                  </a:solidFill>
                </a:uFill>
                <a:latin typeface="Gothic Uralic"/>
                <a:cs typeface="Gothic Uralic"/>
              </a:rPr>
              <a:t> </a:t>
            </a:r>
            <a:r>
              <a:rPr b="1" u="heavy" spc="-10" dirty="0">
                <a:solidFill>
                  <a:srgbClr val="252525"/>
                </a:solidFill>
                <a:uFill>
                  <a:solidFill>
                    <a:srgbClr val="252525"/>
                  </a:solidFill>
                </a:uFill>
                <a:latin typeface="Gothic Uralic"/>
                <a:cs typeface="Gothic Uralic"/>
              </a:rPr>
              <a:t>BEARERS</a:t>
            </a:r>
          </a:p>
        </p:txBody>
      </p:sp>
      <p:grpSp>
        <p:nvGrpSpPr>
          <p:cNvPr id="3" name="object 3"/>
          <p:cNvGrpSpPr/>
          <p:nvPr/>
        </p:nvGrpSpPr>
        <p:grpSpPr>
          <a:xfrm>
            <a:off x="1683892" y="1756219"/>
            <a:ext cx="1818639" cy="1818639"/>
            <a:chOff x="1684020" y="2542032"/>
            <a:chExt cx="1818639" cy="1818639"/>
          </a:xfrm>
        </p:grpSpPr>
        <p:sp>
          <p:nvSpPr>
            <p:cNvPr id="4" name="object 4"/>
            <p:cNvSpPr/>
            <p:nvPr/>
          </p:nvSpPr>
          <p:spPr>
            <a:xfrm>
              <a:off x="1684020" y="2542032"/>
              <a:ext cx="1818639" cy="1818639"/>
            </a:xfrm>
            <a:custGeom>
              <a:avLst/>
              <a:gdLst/>
              <a:ahLst/>
              <a:cxnLst/>
              <a:rect l="l" t="t" r="r" b="b"/>
              <a:pathLst>
                <a:path w="1818639" h="1818639">
                  <a:moveTo>
                    <a:pt x="909066" y="0"/>
                  </a:moveTo>
                  <a:lnTo>
                    <a:pt x="860789" y="1260"/>
                  </a:lnTo>
                  <a:lnTo>
                    <a:pt x="813168" y="4998"/>
                  </a:lnTo>
                  <a:lnTo>
                    <a:pt x="766266" y="11153"/>
                  </a:lnTo>
                  <a:lnTo>
                    <a:pt x="720146" y="19660"/>
                  </a:lnTo>
                  <a:lnTo>
                    <a:pt x="674870" y="30457"/>
                  </a:lnTo>
                  <a:lnTo>
                    <a:pt x="630502" y="43481"/>
                  </a:lnTo>
                  <a:lnTo>
                    <a:pt x="587104" y="58669"/>
                  </a:lnTo>
                  <a:lnTo>
                    <a:pt x="544739" y="75959"/>
                  </a:lnTo>
                  <a:lnTo>
                    <a:pt x="503469" y="95287"/>
                  </a:lnTo>
                  <a:lnTo>
                    <a:pt x="463359" y="116591"/>
                  </a:lnTo>
                  <a:lnTo>
                    <a:pt x="424470" y="139808"/>
                  </a:lnTo>
                  <a:lnTo>
                    <a:pt x="386865" y="164875"/>
                  </a:lnTo>
                  <a:lnTo>
                    <a:pt x="350608" y="191729"/>
                  </a:lnTo>
                  <a:lnTo>
                    <a:pt x="315760" y="220308"/>
                  </a:lnTo>
                  <a:lnTo>
                    <a:pt x="282386" y="250548"/>
                  </a:lnTo>
                  <a:lnTo>
                    <a:pt x="250548" y="282386"/>
                  </a:lnTo>
                  <a:lnTo>
                    <a:pt x="220308" y="315760"/>
                  </a:lnTo>
                  <a:lnTo>
                    <a:pt x="191729" y="350608"/>
                  </a:lnTo>
                  <a:lnTo>
                    <a:pt x="164875" y="386865"/>
                  </a:lnTo>
                  <a:lnTo>
                    <a:pt x="139808" y="424470"/>
                  </a:lnTo>
                  <a:lnTo>
                    <a:pt x="116591" y="463359"/>
                  </a:lnTo>
                  <a:lnTo>
                    <a:pt x="95287" y="503469"/>
                  </a:lnTo>
                  <a:lnTo>
                    <a:pt x="75959" y="544739"/>
                  </a:lnTo>
                  <a:lnTo>
                    <a:pt x="58669" y="587104"/>
                  </a:lnTo>
                  <a:lnTo>
                    <a:pt x="43481" y="630502"/>
                  </a:lnTo>
                  <a:lnTo>
                    <a:pt x="30457" y="674870"/>
                  </a:lnTo>
                  <a:lnTo>
                    <a:pt x="19660" y="720146"/>
                  </a:lnTo>
                  <a:lnTo>
                    <a:pt x="11153" y="766266"/>
                  </a:lnTo>
                  <a:lnTo>
                    <a:pt x="4998" y="813168"/>
                  </a:lnTo>
                  <a:lnTo>
                    <a:pt x="1260" y="860789"/>
                  </a:lnTo>
                  <a:lnTo>
                    <a:pt x="0" y="909065"/>
                  </a:lnTo>
                  <a:lnTo>
                    <a:pt x="1260" y="957342"/>
                  </a:lnTo>
                  <a:lnTo>
                    <a:pt x="4998" y="1004963"/>
                  </a:lnTo>
                  <a:lnTo>
                    <a:pt x="11153" y="1051865"/>
                  </a:lnTo>
                  <a:lnTo>
                    <a:pt x="19660" y="1097985"/>
                  </a:lnTo>
                  <a:lnTo>
                    <a:pt x="30457" y="1143261"/>
                  </a:lnTo>
                  <a:lnTo>
                    <a:pt x="43481" y="1187629"/>
                  </a:lnTo>
                  <a:lnTo>
                    <a:pt x="58669" y="1231027"/>
                  </a:lnTo>
                  <a:lnTo>
                    <a:pt x="75959" y="1273392"/>
                  </a:lnTo>
                  <a:lnTo>
                    <a:pt x="95287" y="1314662"/>
                  </a:lnTo>
                  <a:lnTo>
                    <a:pt x="116591" y="1354772"/>
                  </a:lnTo>
                  <a:lnTo>
                    <a:pt x="139808" y="1393661"/>
                  </a:lnTo>
                  <a:lnTo>
                    <a:pt x="164875" y="1431266"/>
                  </a:lnTo>
                  <a:lnTo>
                    <a:pt x="191729" y="1467523"/>
                  </a:lnTo>
                  <a:lnTo>
                    <a:pt x="220308" y="1502371"/>
                  </a:lnTo>
                  <a:lnTo>
                    <a:pt x="250548" y="1535745"/>
                  </a:lnTo>
                  <a:lnTo>
                    <a:pt x="282386" y="1567583"/>
                  </a:lnTo>
                  <a:lnTo>
                    <a:pt x="315760" y="1597823"/>
                  </a:lnTo>
                  <a:lnTo>
                    <a:pt x="350608" y="1626402"/>
                  </a:lnTo>
                  <a:lnTo>
                    <a:pt x="386865" y="1653256"/>
                  </a:lnTo>
                  <a:lnTo>
                    <a:pt x="424470" y="1678323"/>
                  </a:lnTo>
                  <a:lnTo>
                    <a:pt x="463359" y="1701540"/>
                  </a:lnTo>
                  <a:lnTo>
                    <a:pt x="503469" y="1722844"/>
                  </a:lnTo>
                  <a:lnTo>
                    <a:pt x="544739" y="1742172"/>
                  </a:lnTo>
                  <a:lnTo>
                    <a:pt x="587104" y="1759462"/>
                  </a:lnTo>
                  <a:lnTo>
                    <a:pt x="630502" y="1774650"/>
                  </a:lnTo>
                  <a:lnTo>
                    <a:pt x="674870" y="1787674"/>
                  </a:lnTo>
                  <a:lnTo>
                    <a:pt x="720146" y="1798471"/>
                  </a:lnTo>
                  <a:lnTo>
                    <a:pt x="766266" y="1806978"/>
                  </a:lnTo>
                  <a:lnTo>
                    <a:pt x="813168" y="1813133"/>
                  </a:lnTo>
                  <a:lnTo>
                    <a:pt x="860789" y="1816871"/>
                  </a:lnTo>
                  <a:lnTo>
                    <a:pt x="909066" y="1818131"/>
                  </a:lnTo>
                  <a:lnTo>
                    <a:pt x="957342" y="1816871"/>
                  </a:lnTo>
                  <a:lnTo>
                    <a:pt x="1004963" y="1813133"/>
                  </a:lnTo>
                  <a:lnTo>
                    <a:pt x="1051865" y="1806978"/>
                  </a:lnTo>
                  <a:lnTo>
                    <a:pt x="1097985" y="1798471"/>
                  </a:lnTo>
                  <a:lnTo>
                    <a:pt x="1143261" y="1787674"/>
                  </a:lnTo>
                  <a:lnTo>
                    <a:pt x="1187629" y="1774650"/>
                  </a:lnTo>
                  <a:lnTo>
                    <a:pt x="1231027" y="1759462"/>
                  </a:lnTo>
                  <a:lnTo>
                    <a:pt x="1273392" y="1742172"/>
                  </a:lnTo>
                  <a:lnTo>
                    <a:pt x="1314662" y="1722844"/>
                  </a:lnTo>
                  <a:lnTo>
                    <a:pt x="1354772" y="1701540"/>
                  </a:lnTo>
                  <a:lnTo>
                    <a:pt x="1393661" y="1678323"/>
                  </a:lnTo>
                  <a:lnTo>
                    <a:pt x="1431266" y="1653256"/>
                  </a:lnTo>
                  <a:lnTo>
                    <a:pt x="1467523" y="1626402"/>
                  </a:lnTo>
                  <a:lnTo>
                    <a:pt x="1502371" y="1597823"/>
                  </a:lnTo>
                  <a:lnTo>
                    <a:pt x="1535745" y="1567583"/>
                  </a:lnTo>
                  <a:lnTo>
                    <a:pt x="1567583" y="1535745"/>
                  </a:lnTo>
                  <a:lnTo>
                    <a:pt x="1597823" y="1502371"/>
                  </a:lnTo>
                  <a:lnTo>
                    <a:pt x="1626402" y="1467523"/>
                  </a:lnTo>
                  <a:lnTo>
                    <a:pt x="1653256" y="1431266"/>
                  </a:lnTo>
                  <a:lnTo>
                    <a:pt x="1678323" y="1393661"/>
                  </a:lnTo>
                  <a:lnTo>
                    <a:pt x="1701540" y="1354772"/>
                  </a:lnTo>
                  <a:lnTo>
                    <a:pt x="1722844" y="1314662"/>
                  </a:lnTo>
                  <a:lnTo>
                    <a:pt x="1742172" y="1273392"/>
                  </a:lnTo>
                  <a:lnTo>
                    <a:pt x="1759462" y="1231027"/>
                  </a:lnTo>
                  <a:lnTo>
                    <a:pt x="1774650" y="1187629"/>
                  </a:lnTo>
                  <a:lnTo>
                    <a:pt x="1787674" y="1143261"/>
                  </a:lnTo>
                  <a:lnTo>
                    <a:pt x="1798471" y="1097985"/>
                  </a:lnTo>
                  <a:lnTo>
                    <a:pt x="1806978" y="1051865"/>
                  </a:lnTo>
                  <a:lnTo>
                    <a:pt x="1813133" y="1004963"/>
                  </a:lnTo>
                  <a:lnTo>
                    <a:pt x="1816871" y="957342"/>
                  </a:lnTo>
                  <a:lnTo>
                    <a:pt x="1818132" y="909065"/>
                  </a:lnTo>
                  <a:lnTo>
                    <a:pt x="1816871" y="860789"/>
                  </a:lnTo>
                  <a:lnTo>
                    <a:pt x="1813133" y="813168"/>
                  </a:lnTo>
                  <a:lnTo>
                    <a:pt x="1806978" y="766266"/>
                  </a:lnTo>
                  <a:lnTo>
                    <a:pt x="1798471" y="720146"/>
                  </a:lnTo>
                  <a:lnTo>
                    <a:pt x="1787674" y="674870"/>
                  </a:lnTo>
                  <a:lnTo>
                    <a:pt x="1774650" y="630502"/>
                  </a:lnTo>
                  <a:lnTo>
                    <a:pt x="1759462" y="587104"/>
                  </a:lnTo>
                  <a:lnTo>
                    <a:pt x="1742172" y="544739"/>
                  </a:lnTo>
                  <a:lnTo>
                    <a:pt x="1722844" y="503469"/>
                  </a:lnTo>
                  <a:lnTo>
                    <a:pt x="1701540" y="463359"/>
                  </a:lnTo>
                  <a:lnTo>
                    <a:pt x="1678323" y="424470"/>
                  </a:lnTo>
                  <a:lnTo>
                    <a:pt x="1653256" y="386865"/>
                  </a:lnTo>
                  <a:lnTo>
                    <a:pt x="1626402" y="350608"/>
                  </a:lnTo>
                  <a:lnTo>
                    <a:pt x="1597823" y="315760"/>
                  </a:lnTo>
                  <a:lnTo>
                    <a:pt x="1567583" y="282386"/>
                  </a:lnTo>
                  <a:lnTo>
                    <a:pt x="1535745" y="250548"/>
                  </a:lnTo>
                  <a:lnTo>
                    <a:pt x="1502371" y="220308"/>
                  </a:lnTo>
                  <a:lnTo>
                    <a:pt x="1467523" y="191729"/>
                  </a:lnTo>
                  <a:lnTo>
                    <a:pt x="1431266" y="164875"/>
                  </a:lnTo>
                  <a:lnTo>
                    <a:pt x="1393661" y="139808"/>
                  </a:lnTo>
                  <a:lnTo>
                    <a:pt x="1354772" y="116591"/>
                  </a:lnTo>
                  <a:lnTo>
                    <a:pt x="1314662" y="95287"/>
                  </a:lnTo>
                  <a:lnTo>
                    <a:pt x="1273392" y="75959"/>
                  </a:lnTo>
                  <a:lnTo>
                    <a:pt x="1231027" y="58669"/>
                  </a:lnTo>
                  <a:lnTo>
                    <a:pt x="1187629" y="43481"/>
                  </a:lnTo>
                  <a:lnTo>
                    <a:pt x="1143261" y="30457"/>
                  </a:lnTo>
                  <a:lnTo>
                    <a:pt x="1097985" y="19660"/>
                  </a:lnTo>
                  <a:lnTo>
                    <a:pt x="1051865" y="11153"/>
                  </a:lnTo>
                  <a:lnTo>
                    <a:pt x="1004963" y="4998"/>
                  </a:lnTo>
                  <a:lnTo>
                    <a:pt x="957342" y="1260"/>
                  </a:lnTo>
                  <a:lnTo>
                    <a:pt x="909066" y="0"/>
                  </a:lnTo>
                  <a:close/>
                </a:path>
              </a:pathLst>
            </a:custGeom>
            <a:solidFill>
              <a:srgbClr val="EF3E2B"/>
            </a:solidFill>
          </p:spPr>
          <p:txBody>
            <a:bodyPr wrap="square" lIns="0" tIns="0" rIns="0" bIns="0" rtlCol="0"/>
            <a:lstStyle/>
            <a:p>
              <a:endParaRPr/>
            </a:p>
          </p:txBody>
        </p:sp>
        <p:sp>
          <p:nvSpPr>
            <p:cNvPr id="5" name="object 5"/>
            <p:cNvSpPr/>
            <p:nvPr/>
          </p:nvSpPr>
          <p:spPr>
            <a:xfrm>
              <a:off x="2115312" y="2938272"/>
              <a:ext cx="1043939" cy="1043939"/>
            </a:xfrm>
            <a:prstGeom prst="rect">
              <a:avLst/>
            </a:prstGeom>
            <a:blipFill>
              <a:blip r:embed="rId2" cstate="print"/>
              <a:stretch>
                <a:fillRect/>
              </a:stretch>
            </a:blipFill>
          </p:spPr>
          <p:txBody>
            <a:bodyPr wrap="square" lIns="0" tIns="0" rIns="0" bIns="0" rtlCol="0"/>
            <a:lstStyle/>
            <a:p>
              <a:endParaRPr/>
            </a:p>
          </p:txBody>
        </p:sp>
      </p:grpSp>
      <p:sp>
        <p:nvSpPr>
          <p:cNvPr id="6" name="object 6"/>
          <p:cNvSpPr txBox="1"/>
          <p:nvPr/>
        </p:nvSpPr>
        <p:spPr>
          <a:xfrm>
            <a:off x="1302041" y="3755434"/>
            <a:ext cx="2179271" cy="652358"/>
          </a:xfrm>
          <a:prstGeom prst="rect">
            <a:avLst/>
          </a:prstGeom>
        </p:spPr>
        <p:txBody>
          <a:bodyPr vert="horz" wrap="square" lIns="0" tIns="12700" rIns="0" bIns="0" rtlCol="0">
            <a:spAutoFit/>
          </a:bodyPr>
          <a:lstStyle/>
          <a:p>
            <a:pPr marL="12700" marR="5080" indent="295275" algn="ctr">
              <a:lnSpc>
                <a:spcPct val="138200"/>
              </a:lnSpc>
              <a:spcBef>
                <a:spcPts val="100"/>
              </a:spcBef>
            </a:pPr>
            <a:r>
              <a:rPr lang="en-IN" sz="1600" spc="-10" dirty="0">
                <a:latin typeface="Arial Rounded MT Bold" panose="020F0704030504030204" pitchFamily="34" charset="77"/>
                <a:cs typeface="Gothic Uralic"/>
              </a:rPr>
              <a:t>PRATHAM</a:t>
            </a:r>
            <a:r>
              <a:rPr lang="en-IN" sz="1600" spc="-30" dirty="0">
                <a:latin typeface="Arial Rounded MT Bold" panose="020F0704030504030204" pitchFamily="34" charset="77"/>
                <a:cs typeface="Gothic Uralic"/>
              </a:rPr>
              <a:t> </a:t>
            </a:r>
            <a:r>
              <a:rPr lang="en-IN" sz="1600" spc="-10" dirty="0">
                <a:latin typeface="Arial Rounded MT Bold" panose="020F0704030504030204" pitchFamily="34" charset="77"/>
                <a:cs typeface="Gothic Uralic"/>
              </a:rPr>
              <a:t>BHATT </a:t>
            </a:r>
            <a:r>
              <a:rPr sz="1600" spc="-10" dirty="0">
                <a:latin typeface="Arial Rounded MT Bold" panose="020F0704030504030204" pitchFamily="34" charset="77"/>
                <a:cs typeface="Gothic Uralic"/>
              </a:rPr>
              <a:t>PRESIDENT</a:t>
            </a:r>
            <a:endParaRPr lang="en-IN" sz="1600" dirty="0">
              <a:latin typeface="Arial Rounded MT Bold" panose="020F0704030504030204" pitchFamily="34" charset="77"/>
              <a:cs typeface="Gothic Uralic"/>
            </a:endParaRPr>
          </a:p>
        </p:txBody>
      </p:sp>
      <p:grpSp>
        <p:nvGrpSpPr>
          <p:cNvPr id="7" name="object 7"/>
          <p:cNvGrpSpPr/>
          <p:nvPr/>
        </p:nvGrpSpPr>
        <p:grpSpPr>
          <a:xfrm>
            <a:off x="5186045" y="1765108"/>
            <a:ext cx="1819910" cy="1818639"/>
            <a:chOff x="5186171" y="2542032"/>
            <a:chExt cx="1819910" cy="1818639"/>
          </a:xfrm>
        </p:grpSpPr>
        <p:sp>
          <p:nvSpPr>
            <p:cNvPr id="8" name="object 8"/>
            <p:cNvSpPr/>
            <p:nvPr/>
          </p:nvSpPr>
          <p:spPr>
            <a:xfrm>
              <a:off x="5186171" y="2542032"/>
              <a:ext cx="1819910" cy="1818639"/>
            </a:xfrm>
            <a:custGeom>
              <a:avLst/>
              <a:gdLst/>
              <a:ahLst/>
              <a:cxnLst/>
              <a:rect l="l" t="t" r="r" b="b"/>
              <a:pathLst>
                <a:path w="1819909" h="1818639">
                  <a:moveTo>
                    <a:pt x="909827" y="0"/>
                  </a:moveTo>
                  <a:lnTo>
                    <a:pt x="861503" y="1260"/>
                  </a:lnTo>
                  <a:lnTo>
                    <a:pt x="813835" y="4998"/>
                  </a:lnTo>
                  <a:lnTo>
                    <a:pt x="766888" y="11153"/>
                  </a:lnTo>
                  <a:lnTo>
                    <a:pt x="720724" y="19660"/>
                  </a:lnTo>
                  <a:lnTo>
                    <a:pt x="675406" y="30457"/>
                  </a:lnTo>
                  <a:lnTo>
                    <a:pt x="630998" y="43481"/>
                  </a:lnTo>
                  <a:lnTo>
                    <a:pt x="587561" y="58669"/>
                  </a:lnTo>
                  <a:lnTo>
                    <a:pt x="545158" y="75959"/>
                  </a:lnTo>
                  <a:lnTo>
                    <a:pt x="503853" y="95287"/>
                  </a:lnTo>
                  <a:lnTo>
                    <a:pt x="463708" y="116591"/>
                  </a:lnTo>
                  <a:lnTo>
                    <a:pt x="424787" y="139808"/>
                  </a:lnTo>
                  <a:lnTo>
                    <a:pt x="387151" y="164875"/>
                  </a:lnTo>
                  <a:lnTo>
                    <a:pt x="350865" y="191729"/>
                  </a:lnTo>
                  <a:lnTo>
                    <a:pt x="315990" y="220308"/>
                  </a:lnTo>
                  <a:lnTo>
                    <a:pt x="282589" y="250548"/>
                  </a:lnTo>
                  <a:lnTo>
                    <a:pt x="250726" y="282386"/>
                  </a:lnTo>
                  <a:lnTo>
                    <a:pt x="220463" y="315760"/>
                  </a:lnTo>
                  <a:lnTo>
                    <a:pt x="191863" y="350608"/>
                  </a:lnTo>
                  <a:lnTo>
                    <a:pt x="164989" y="386865"/>
                  </a:lnTo>
                  <a:lnTo>
                    <a:pt x="139904" y="424470"/>
                  </a:lnTo>
                  <a:lnTo>
                    <a:pt x="116671" y="463359"/>
                  </a:lnTo>
                  <a:lnTo>
                    <a:pt x="95352" y="503469"/>
                  </a:lnTo>
                  <a:lnTo>
                    <a:pt x="76010" y="544739"/>
                  </a:lnTo>
                  <a:lnTo>
                    <a:pt x="58708" y="587104"/>
                  </a:lnTo>
                  <a:lnTo>
                    <a:pt x="43509" y="630502"/>
                  </a:lnTo>
                  <a:lnTo>
                    <a:pt x="30477" y="674870"/>
                  </a:lnTo>
                  <a:lnTo>
                    <a:pt x="19672" y="720146"/>
                  </a:lnTo>
                  <a:lnTo>
                    <a:pt x="11160" y="766266"/>
                  </a:lnTo>
                  <a:lnTo>
                    <a:pt x="5002" y="813168"/>
                  </a:lnTo>
                  <a:lnTo>
                    <a:pt x="1260" y="860789"/>
                  </a:lnTo>
                  <a:lnTo>
                    <a:pt x="0" y="909065"/>
                  </a:lnTo>
                  <a:lnTo>
                    <a:pt x="1260" y="957342"/>
                  </a:lnTo>
                  <a:lnTo>
                    <a:pt x="5002" y="1004963"/>
                  </a:lnTo>
                  <a:lnTo>
                    <a:pt x="11160" y="1051865"/>
                  </a:lnTo>
                  <a:lnTo>
                    <a:pt x="19672" y="1097985"/>
                  </a:lnTo>
                  <a:lnTo>
                    <a:pt x="30477" y="1143261"/>
                  </a:lnTo>
                  <a:lnTo>
                    <a:pt x="43509" y="1187629"/>
                  </a:lnTo>
                  <a:lnTo>
                    <a:pt x="58708" y="1231027"/>
                  </a:lnTo>
                  <a:lnTo>
                    <a:pt x="76010" y="1273392"/>
                  </a:lnTo>
                  <a:lnTo>
                    <a:pt x="95352" y="1314662"/>
                  </a:lnTo>
                  <a:lnTo>
                    <a:pt x="116671" y="1354772"/>
                  </a:lnTo>
                  <a:lnTo>
                    <a:pt x="139904" y="1393661"/>
                  </a:lnTo>
                  <a:lnTo>
                    <a:pt x="164989" y="1431266"/>
                  </a:lnTo>
                  <a:lnTo>
                    <a:pt x="191863" y="1467523"/>
                  </a:lnTo>
                  <a:lnTo>
                    <a:pt x="220463" y="1502371"/>
                  </a:lnTo>
                  <a:lnTo>
                    <a:pt x="250726" y="1535745"/>
                  </a:lnTo>
                  <a:lnTo>
                    <a:pt x="282589" y="1567583"/>
                  </a:lnTo>
                  <a:lnTo>
                    <a:pt x="315990" y="1597823"/>
                  </a:lnTo>
                  <a:lnTo>
                    <a:pt x="350865" y="1626402"/>
                  </a:lnTo>
                  <a:lnTo>
                    <a:pt x="387151" y="1653256"/>
                  </a:lnTo>
                  <a:lnTo>
                    <a:pt x="424787" y="1678323"/>
                  </a:lnTo>
                  <a:lnTo>
                    <a:pt x="463708" y="1701540"/>
                  </a:lnTo>
                  <a:lnTo>
                    <a:pt x="503853" y="1722844"/>
                  </a:lnTo>
                  <a:lnTo>
                    <a:pt x="545158" y="1742172"/>
                  </a:lnTo>
                  <a:lnTo>
                    <a:pt x="587561" y="1759462"/>
                  </a:lnTo>
                  <a:lnTo>
                    <a:pt x="630998" y="1774650"/>
                  </a:lnTo>
                  <a:lnTo>
                    <a:pt x="675406" y="1787674"/>
                  </a:lnTo>
                  <a:lnTo>
                    <a:pt x="720724" y="1798471"/>
                  </a:lnTo>
                  <a:lnTo>
                    <a:pt x="766888" y="1806978"/>
                  </a:lnTo>
                  <a:lnTo>
                    <a:pt x="813835" y="1813133"/>
                  </a:lnTo>
                  <a:lnTo>
                    <a:pt x="861503" y="1816871"/>
                  </a:lnTo>
                  <a:lnTo>
                    <a:pt x="909827" y="1818131"/>
                  </a:lnTo>
                  <a:lnTo>
                    <a:pt x="958152" y="1816871"/>
                  </a:lnTo>
                  <a:lnTo>
                    <a:pt x="1005820" y="1813133"/>
                  </a:lnTo>
                  <a:lnTo>
                    <a:pt x="1052767" y="1806978"/>
                  </a:lnTo>
                  <a:lnTo>
                    <a:pt x="1098931" y="1798471"/>
                  </a:lnTo>
                  <a:lnTo>
                    <a:pt x="1144249" y="1787674"/>
                  </a:lnTo>
                  <a:lnTo>
                    <a:pt x="1188657" y="1774650"/>
                  </a:lnTo>
                  <a:lnTo>
                    <a:pt x="1232094" y="1759462"/>
                  </a:lnTo>
                  <a:lnTo>
                    <a:pt x="1274497" y="1742172"/>
                  </a:lnTo>
                  <a:lnTo>
                    <a:pt x="1315802" y="1722844"/>
                  </a:lnTo>
                  <a:lnTo>
                    <a:pt x="1355947" y="1701540"/>
                  </a:lnTo>
                  <a:lnTo>
                    <a:pt x="1394868" y="1678323"/>
                  </a:lnTo>
                  <a:lnTo>
                    <a:pt x="1432504" y="1653256"/>
                  </a:lnTo>
                  <a:lnTo>
                    <a:pt x="1468790" y="1626402"/>
                  </a:lnTo>
                  <a:lnTo>
                    <a:pt x="1503665" y="1597823"/>
                  </a:lnTo>
                  <a:lnTo>
                    <a:pt x="1537066" y="1567583"/>
                  </a:lnTo>
                  <a:lnTo>
                    <a:pt x="1568929" y="1535745"/>
                  </a:lnTo>
                  <a:lnTo>
                    <a:pt x="1599192" y="1502371"/>
                  </a:lnTo>
                  <a:lnTo>
                    <a:pt x="1627792" y="1467523"/>
                  </a:lnTo>
                  <a:lnTo>
                    <a:pt x="1654666" y="1431266"/>
                  </a:lnTo>
                  <a:lnTo>
                    <a:pt x="1679751" y="1393661"/>
                  </a:lnTo>
                  <a:lnTo>
                    <a:pt x="1702984" y="1354772"/>
                  </a:lnTo>
                  <a:lnTo>
                    <a:pt x="1724303" y="1314662"/>
                  </a:lnTo>
                  <a:lnTo>
                    <a:pt x="1743645" y="1273392"/>
                  </a:lnTo>
                  <a:lnTo>
                    <a:pt x="1760947" y="1231027"/>
                  </a:lnTo>
                  <a:lnTo>
                    <a:pt x="1776146" y="1187629"/>
                  </a:lnTo>
                  <a:lnTo>
                    <a:pt x="1789178" y="1143261"/>
                  </a:lnTo>
                  <a:lnTo>
                    <a:pt x="1799983" y="1097985"/>
                  </a:lnTo>
                  <a:lnTo>
                    <a:pt x="1808495" y="1051865"/>
                  </a:lnTo>
                  <a:lnTo>
                    <a:pt x="1814653" y="1004963"/>
                  </a:lnTo>
                  <a:lnTo>
                    <a:pt x="1818395" y="957342"/>
                  </a:lnTo>
                  <a:lnTo>
                    <a:pt x="1819655" y="909065"/>
                  </a:lnTo>
                  <a:lnTo>
                    <a:pt x="1818395" y="860789"/>
                  </a:lnTo>
                  <a:lnTo>
                    <a:pt x="1814653" y="813168"/>
                  </a:lnTo>
                  <a:lnTo>
                    <a:pt x="1808495" y="766266"/>
                  </a:lnTo>
                  <a:lnTo>
                    <a:pt x="1799983" y="720146"/>
                  </a:lnTo>
                  <a:lnTo>
                    <a:pt x="1789178" y="674870"/>
                  </a:lnTo>
                  <a:lnTo>
                    <a:pt x="1776146" y="630502"/>
                  </a:lnTo>
                  <a:lnTo>
                    <a:pt x="1760947" y="587104"/>
                  </a:lnTo>
                  <a:lnTo>
                    <a:pt x="1743645" y="544739"/>
                  </a:lnTo>
                  <a:lnTo>
                    <a:pt x="1724303" y="503469"/>
                  </a:lnTo>
                  <a:lnTo>
                    <a:pt x="1702984" y="463359"/>
                  </a:lnTo>
                  <a:lnTo>
                    <a:pt x="1679751" y="424470"/>
                  </a:lnTo>
                  <a:lnTo>
                    <a:pt x="1654666" y="386865"/>
                  </a:lnTo>
                  <a:lnTo>
                    <a:pt x="1627792" y="350608"/>
                  </a:lnTo>
                  <a:lnTo>
                    <a:pt x="1599192" y="315760"/>
                  </a:lnTo>
                  <a:lnTo>
                    <a:pt x="1568929" y="282386"/>
                  </a:lnTo>
                  <a:lnTo>
                    <a:pt x="1537066" y="250548"/>
                  </a:lnTo>
                  <a:lnTo>
                    <a:pt x="1503665" y="220308"/>
                  </a:lnTo>
                  <a:lnTo>
                    <a:pt x="1468790" y="191729"/>
                  </a:lnTo>
                  <a:lnTo>
                    <a:pt x="1432504" y="164875"/>
                  </a:lnTo>
                  <a:lnTo>
                    <a:pt x="1394868" y="139808"/>
                  </a:lnTo>
                  <a:lnTo>
                    <a:pt x="1355947" y="116591"/>
                  </a:lnTo>
                  <a:lnTo>
                    <a:pt x="1315802" y="95287"/>
                  </a:lnTo>
                  <a:lnTo>
                    <a:pt x="1274497" y="75959"/>
                  </a:lnTo>
                  <a:lnTo>
                    <a:pt x="1232094" y="58669"/>
                  </a:lnTo>
                  <a:lnTo>
                    <a:pt x="1188657" y="43481"/>
                  </a:lnTo>
                  <a:lnTo>
                    <a:pt x="1144249" y="30457"/>
                  </a:lnTo>
                  <a:lnTo>
                    <a:pt x="1098931" y="19660"/>
                  </a:lnTo>
                  <a:lnTo>
                    <a:pt x="1052767" y="11153"/>
                  </a:lnTo>
                  <a:lnTo>
                    <a:pt x="1005820" y="4998"/>
                  </a:lnTo>
                  <a:lnTo>
                    <a:pt x="958152" y="1260"/>
                  </a:lnTo>
                  <a:lnTo>
                    <a:pt x="909827" y="0"/>
                  </a:lnTo>
                  <a:close/>
                </a:path>
              </a:pathLst>
            </a:custGeom>
            <a:solidFill>
              <a:srgbClr val="34879F"/>
            </a:solidFill>
          </p:spPr>
          <p:txBody>
            <a:bodyPr wrap="square" lIns="0" tIns="0" rIns="0" bIns="0" rtlCol="0"/>
            <a:lstStyle/>
            <a:p>
              <a:endParaRPr/>
            </a:p>
          </p:txBody>
        </p:sp>
        <p:sp>
          <p:nvSpPr>
            <p:cNvPr id="9" name="object 9"/>
            <p:cNvSpPr/>
            <p:nvPr/>
          </p:nvSpPr>
          <p:spPr>
            <a:xfrm>
              <a:off x="5836919" y="2929128"/>
              <a:ext cx="676655" cy="1043940"/>
            </a:xfrm>
            <a:prstGeom prst="rect">
              <a:avLst/>
            </a:prstGeom>
            <a:blipFill>
              <a:blip r:embed="rId3" cstate="print"/>
              <a:stretch>
                <a:fillRect/>
              </a:stretch>
            </a:blipFill>
          </p:spPr>
          <p:txBody>
            <a:bodyPr wrap="square" lIns="0" tIns="0" rIns="0" bIns="0" rtlCol="0"/>
            <a:lstStyle/>
            <a:p>
              <a:endParaRPr/>
            </a:p>
          </p:txBody>
        </p:sp>
      </p:grpSp>
      <p:sp>
        <p:nvSpPr>
          <p:cNvPr id="10" name="object 10"/>
          <p:cNvSpPr txBox="1"/>
          <p:nvPr/>
        </p:nvSpPr>
        <p:spPr>
          <a:xfrm>
            <a:off x="4948492" y="3755434"/>
            <a:ext cx="2295011" cy="652358"/>
          </a:xfrm>
          <a:prstGeom prst="rect">
            <a:avLst/>
          </a:prstGeom>
        </p:spPr>
        <p:txBody>
          <a:bodyPr vert="horz" wrap="square" lIns="0" tIns="12700" rIns="0" bIns="0" rtlCol="0">
            <a:spAutoFit/>
          </a:bodyPr>
          <a:lstStyle/>
          <a:p>
            <a:pPr marL="12700" marR="5080" indent="176530" algn="ctr">
              <a:lnSpc>
                <a:spcPct val="138200"/>
              </a:lnSpc>
              <a:spcBef>
                <a:spcPts val="100"/>
              </a:spcBef>
            </a:pPr>
            <a:r>
              <a:rPr lang="en-IN" sz="1600" spc="-10" dirty="0">
                <a:latin typeface="Arial Rounded MT Bold" panose="020F0704030504030204" pitchFamily="34" charset="77"/>
                <a:cs typeface="Gothic Uralic"/>
              </a:rPr>
              <a:t>CHESHTA</a:t>
            </a:r>
            <a:r>
              <a:rPr lang="en-IN" sz="1600" spc="-30" dirty="0">
                <a:latin typeface="Arial Rounded MT Bold" panose="020F0704030504030204" pitchFamily="34" charset="77"/>
                <a:cs typeface="Gothic Uralic"/>
              </a:rPr>
              <a:t> </a:t>
            </a:r>
            <a:r>
              <a:rPr lang="en-IN" sz="1600" spc="-10" dirty="0">
                <a:latin typeface="Arial Rounded MT Bold" panose="020F0704030504030204" pitchFamily="34" charset="77"/>
                <a:cs typeface="Gothic Uralic"/>
              </a:rPr>
              <a:t>ADLAKHA         </a:t>
            </a:r>
            <a:r>
              <a:rPr sz="1600" spc="-10" dirty="0">
                <a:latin typeface="Arial Rounded MT Bold" panose="020F0704030504030204" pitchFamily="34" charset="77"/>
                <a:cs typeface="Gothic Uralic"/>
              </a:rPr>
              <a:t>VICE-PRESIDENT</a:t>
            </a:r>
            <a:endParaRPr sz="1600" dirty="0">
              <a:latin typeface="Arial Rounded MT Bold" panose="020F0704030504030204" pitchFamily="34" charset="77"/>
              <a:cs typeface="Gothic Uralic"/>
            </a:endParaRPr>
          </a:p>
        </p:txBody>
      </p:sp>
      <p:grpSp>
        <p:nvGrpSpPr>
          <p:cNvPr id="11" name="object 11"/>
          <p:cNvGrpSpPr/>
          <p:nvPr/>
        </p:nvGrpSpPr>
        <p:grpSpPr>
          <a:xfrm>
            <a:off x="8689469" y="1756218"/>
            <a:ext cx="1818639" cy="1818639"/>
            <a:chOff x="8689847" y="2542032"/>
            <a:chExt cx="1818639" cy="1818639"/>
          </a:xfrm>
        </p:grpSpPr>
        <p:sp>
          <p:nvSpPr>
            <p:cNvPr id="12" name="object 12"/>
            <p:cNvSpPr/>
            <p:nvPr/>
          </p:nvSpPr>
          <p:spPr>
            <a:xfrm>
              <a:off x="8689847" y="2542032"/>
              <a:ext cx="1818639" cy="1818639"/>
            </a:xfrm>
            <a:custGeom>
              <a:avLst/>
              <a:gdLst/>
              <a:ahLst/>
              <a:cxnLst/>
              <a:rect l="l" t="t" r="r" b="b"/>
              <a:pathLst>
                <a:path w="1818640" h="1818639">
                  <a:moveTo>
                    <a:pt x="909066" y="0"/>
                  </a:moveTo>
                  <a:lnTo>
                    <a:pt x="860789" y="1260"/>
                  </a:lnTo>
                  <a:lnTo>
                    <a:pt x="813168" y="4998"/>
                  </a:lnTo>
                  <a:lnTo>
                    <a:pt x="766266" y="11153"/>
                  </a:lnTo>
                  <a:lnTo>
                    <a:pt x="720146" y="19660"/>
                  </a:lnTo>
                  <a:lnTo>
                    <a:pt x="674870" y="30457"/>
                  </a:lnTo>
                  <a:lnTo>
                    <a:pt x="630502" y="43481"/>
                  </a:lnTo>
                  <a:lnTo>
                    <a:pt x="587104" y="58669"/>
                  </a:lnTo>
                  <a:lnTo>
                    <a:pt x="544739" y="75959"/>
                  </a:lnTo>
                  <a:lnTo>
                    <a:pt x="503469" y="95287"/>
                  </a:lnTo>
                  <a:lnTo>
                    <a:pt x="463359" y="116591"/>
                  </a:lnTo>
                  <a:lnTo>
                    <a:pt x="424470" y="139808"/>
                  </a:lnTo>
                  <a:lnTo>
                    <a:pt x="386865" y="164875"/>
                  </a:lnTo>
                  <a:lnTo>
                    <a:pt x="350608" y="191729"/>
                  </a:lnTo>
                  <a:lnTo>
                    <a:pt x="315760" y="220308"/>
                  </a:lnTo>
                  <a:lnTo>
                    <a:pt x="282386" y="250548"/>
                  </a:lnTo>
                  <a:lnTo>
                    <a:pt x="250548" y="282386"/>
                  </a:lnTo>
                  <a:lnTo>
                    <a:pt x="220308" y="315760"/>
                  </a:lnTo>
                  <a:lnTo>
                    <a:pt x="191729" y="350608"/>
                  </a:lnTo>
                  <a:lnTo>
                    <a:pt x="164875" y="386865"/>
                  </a:lnTo>
                  <a:lnTo>
                    <a:pt x="139808" y="424470"/>
                  </a:lnTo>
                  <a:lnTo>
                    <a:pt x="116591" y="463359"/>
                  </a:lnTo>
                  <a:lnTo>
                    <a:pt x="95287" y="503469"/>
                  </a:lnTo>
                  <a:lnTo>
                    <a:pt x="75959" y="544739"/>
                  </a:lnTo>
                  <a:lnTo>
                    <a:pt x="58669" y="587104"/>
                  </a:lnTo>
                  <a:lnTo>
                    <a:pt x="43481" y="630502"/>
                  </a:lnTo>
                  <a:lnTo>
                    <a:pt x="30457" y="674870"/>
                  </a:lnTo>
                  <a:lnTo>
                    <a:pt x="19660" y="720146"/>
                  </a:lnTo>
                  <a:lnTo>
                    <a:pt x="11153" y="766266"/>
                  </a:lnTo>
                  <a:lnTo>
                    <a:pt x="4998" y="813168"/>
                  </a:lnTo>
                  <a:lnTo>
                    <a:pt x="1260" y="860789"/>
                  </a:lnTo>
                  <a:lnTo>
                    <a:pt x="0" y="909065"/>
                  </a:lnTo>
                  <a:lnTo>
                    <a:pt x="1260" y="957342"/>
                  </a:lnTo>
                  <a:lnTo>
                    <a:pt x="4998" y="1004963"/>
                  </a:lnTo>
                  <a:lnTo>
                    <a:pt x="11153" y="1051865"/>
                  </a:lnTo>
                  <a:lnTo>
                    <a:pt x="19660" y="1097985"/>
                  </a:lnTo>
                  <a:lnTo>
                    <a:pt x="30457" y="1143261"/>
                  </a:lnTo>
                  <a:lnTo>
                    <a:pt x="43481" y="1187629"/>
                  </a:lnTo>
                  <a:lnTo>
                    <a:pt x="58669" y="1231027"/>
                  </a:lnTo>
                  <a:lnTo>
                    <a:pt x="75959" y="1273392"/>
                  </a:lnTo>
                  <a:lnTo>
                    <a:pt x="95287" y="1314662"/>
                  </a:lnTo>
                  <a:lnTo>
                    <a:pt x="116591" y="1354772"/>
                  </a:lnTo>
                  <a:lnTo>
                    <a:pt x="139808" y="1393661"/>
                  </a:lnTo>
                  <a:lnTo>
                    <a:pt x="164875" y="1431266"/>
                  </a:lnTo>
                  <a:lnTo>
                    <a:pt x="191729" y="1467523"/>
                  </a:lnTo>
                  <a:lnTo>
                    <a:pt x="220308" y="1502371"/>
                  </a:lnTo>
                  <a:lnTo>
                    <a:pt x="250548" y="1535745"/>
                  </a:lnTo>
                  <a:lnTo>
                    <a:pt x="282386" y="1567583"/>
                  </a:lnTo>
                  <a:lnTo>
                    <a:pt x="315760" y="1597823"/>
                  </a:lnTo>
                  <a:lnTo>
                    <a:pt x="350608" y="1626402"/>
                  </a:lnTo>
                  <a:lnTo>
                    <a:pt x="386865" y="1653256"/>
                  </a:lnTo>
                  <a:lnTo>
                    <a:pt x="424470" y="1678323"/>
                  </a:lnTo>
                  <a:lnTo>
                    <a:pt x="463359" y="1701540"/>
                  </a:lnTo>
                  <a:lnTo>
                    <a:pt x="503469" y="1722844"/>
                  </a:lnTo>
                  <a:lnTo>
                    <a:pt x="544739" y="1742172"/>
                  </a:lnTo>
                  <a:lnTo>
                    <a:pt x="587104" y="1759462"/>
                  </a:lnTo>
                  <a:lnTo>
                    <a:pt x="630502" y="1774650"/>
                  </a:lnTo>
                  <a:lnTo>
                    <a:pt x="674870" y="1787674"/>
                  </a:lnTo>
                  <a:lnTo>
                    <a:pt x="720146" y="1798471"/>
                  </a:lnTo>
                  <a:lnTo>
                    <a:pt x="766266" y="1806978"/>
                  </a:lnTo>
                  <a:lnTo>
                    <a:pt x="813168" y="1813133"/>
                  </a:lnTo>
                  <a:lnTo>
                    <a:pt x="860789" y="1816871"/>
                  </a:lnTo>
                  <a:lnTo>
                    <a:pt x="909066" y="1818131"/>
                  </a:lnTo>
                  <a:lnTo>
                    <a:pt x="957342" y="1816871"/>
                  </a:lnTo>
                  <a:lnTo>
                    <a:pt x="1004963" y="1813133"/>
                  </a:lnTo>
                  <a:lnTo>
                    <a:pt x="1051865" y="1806978"/>
                  </a:lnTo>
                  <a:lnTo>
                    <a:pt x="1097985" y="1798471"/>
                  </a:lnTo>
                  <a:lnTo>
                    <a:pt x="1143261" y="1787674"/>
                  </a:lnTo>
                  <a:lnTo>
                    <a:pt x="1187629" y="1774650"/>
                  </a:lnTo>
                  <a:lnTo>
                    <a:pt x="1231027" y="1759462"/>
                  </a:lnTo>
                  <a:lnTo>
                    <a:pt x="1273392" y="1742172"/>
                  </a:lnTo>
                  <a:lnTo>
                    <a:pt x="1314662" y="1722844"/>
                  </a:lnTo>
                  <a:lnTo>
                    <a:pt x="1354772" y="1701540"/>
                  </a:lnTo>
                  <a:lnTo>
                    <a:pt x="1393661" y="1678323"/>
                  </a:lnTo>
                  <a:lnTo>
                    <a:pt x="1431266" y="1653256"/>
                  </a:lnTo>
                  <a:lnTo>
                    <a:pt x="1467523" y="1626402"/>
                  </a:lnTo>
                  <a:lnTo>
                    <a:pt x="1502371" y="1597823"/>
                  </a:lnTo>
                  <a:lnTo>
                    <a:pt x="1535745" y="1567583"/>
                  </a:lnTo>
                  <a:lnTo>
                    <a:pt x="1567583" y="1535745"/>
                  </a:lnTo>
                  <a:lnTo>
                    <a:pt x="1597823" y="1502371"/>
                  </a:lnTo>
                  <a:lnTo>
                    <a:pt x="1626402" y="1467523"/>
                  </a:lnTo>
                  <a:lnTo>
                    <a:pt x="1653256" y="1431266"/>
                  </a:lnTo>
                  <a:lnTo>
                    <a:pt x="1678323" y="1393661"/>
                  </a:lnTo>
                  <a:lnTo>
                    <a:pt x="1701540" y="1354772"/>
                  </a:lnTo>
                  <a:lnTo>
                    <a:pt x="1722844" y="1314662"/>
                  </a:lnTo>
                  <a:lnTo>
                    <a:pt x="1742172" y="1273392"/>
                  </a:lnTo>
                  <a:lnTo>
                    <a:pt x="1759462" y="1231027"/>
                  </a:lnTo>
                  <a:lnTo>
                    <a:pt x="1774650" y="1187629"/>
                  </a:lnTo>
                  <a:lnTo>
                    <a:pt x="1787674" y="1143261"/>
                  </a:lnTo>
                  <a:lnTo>
                    <a:pt x="1798471" y="1097985"/>
                  </a:lnTo>
                  <a:lnTo>
                    <a:pt x="1806978" y="1051865"/>
                  </a:lnTo>
                  <a:lnTo>
                    <a:pt x="1813133" y="1004963"/>
                  </a:lnTo>
                  <a:lnTo>
                    <a:pt x="1816871" y="957342"/>
                  </a:lnTo>
                  <a:lnTo>
                    <a:pt x="1818131" y="909065"/>
                  </a:lnTo>
                  <a:lnTo>
                    <a:pt x="1816871" y="860789"/>
                  </a:lnTo>
                  <a:lnTo>
                    <a:pt x="1813133" y="813168"/>
                  </a:lnTo>
                  <a:lnTo>
                    <a:pt x="1806978" y="766266"/>
                  </a:lnTo>
                  <a:lnTo>
                    <a:pt x="1798471" y="720146"/>
                  </a:lnTo>
                  <a:lnTo>
                    <a:pt x="1787674" y="674870"/>
                  </a:lnTo>
                  <a:lnTo>
                    <a:pt x="1774650" y="630502"/>
                  </a:lnTo>
                  <a:lnTo>
                    <a:pt x="1759462" y="587104"/>
                  </a:lnTo>
                  <a:lnTo>
                    <a:pt x="1742172" y="544739"/>
                  </a:lnTo>
                  <a:lnTo>
                    <a:pt x="1722844" y="503469"/>
                  </a:lnTo>
                  <a:lnTo>
                    <a:pt x="1701540" y="463359"/>
                  </a:lnTo>
                  <a:lnTo>
                    <a:pt x="1678323" y="424470"/>
                  </a:lnTo>
                  <a:lnTo>
                    <a:pt x="1653256" y="386865"/>
                  </a:lnTo>
                  <a:lnTo>
                    <a:pt x="1626402" y="350608"/>
                  </a:lnTo>
                  <a:lnTo>
                    <a:pt x="1597823" y="315760"/>
                  </a:lnTo>
                  <a:lnTo>
                    <a:pt x="1567583" y="282386"/>
                  </a:lnTo>
                  <a:lnTo>
                    <a:pt x="1535745" y="250548"/>
                  </a:lnTo>
                  <a:lnTo>
                    <a:pt x="1502371" y="220308"/>
                  </a:lnTo>
                  <a:lnTo>
                    <a:pt x="1467523" y="191729"/>
                  </a:lnTo>
                  <a:lnTo>
                    <a:pt x="1431266" y="164875"/>
                  </a:lnTo>
                  <a:lnTo>
                    <a:pt x="1393661" y="139808"/>
                  </a:lnTo>
                  <a:lnTo>
                    <a:pt x="1354772" y="116591"/>
                  </a:lnTo>
                  <a:lnTo>
                    <a:pt x="1314662" y="95287"/>
                  </a:lnTo>
                  <a:lnTo>
                    <a:pt x="1273392" y="75959"/>
                  </a:lnTo>
                  <a:lnTo>
                    <a:pt x="1231027" y="58669"/>
                  </a:lnTo>
                  <a:lnTo>
                    <a:pt x="1187629" y="43481"/>
                  </a:lnTo>
                  <a:lnTo>
                    <a:pt x="1143261" y="30457"/>
                  </a:lnTo>
                  <a:lnTo>
                    <a:pt x="1097985" y="19660"/>
                  </a:lnTo>
                  <a:lnTo>
                    <a:pt x="1051865" y="11153"/>
                  </a:lnTo>
                  <a:lnTo>
                    <a:pt x="1004963" y="4998"/>
                  </a:lnTo>
                  <a:lnTo>
                    <a:pt x="957342" y="1260"/>
                  </a:lnTo>
                  <a:lnTo>
                    <a:pt x="909066" y="0"/>
                  </a:lnTo>
                  <a:close/>
                </a:path>
              </a:pathLst>
            </a:custGeom>
            <a:solidFill>
              <a:srgbClr val="F8D22E"/>
            </a:solidFill>
          </p:spPr>
          <p:txBody>
            <a:bodyPr wrap="square" lIns="0" tIns="0" rIns="0" bIns="0" rtlCol="0"/>
            <a:lstStyle/>
            <a:p>
              <a:endParaRPr/>
            </a:p>
          </p:txBody>
        </p:sp>
        <p:sp>
          <p:nvSpPr>
            <p:cNvPr id="13" name="object 13"/>
            <p:cNvSpPr/>
            <p:nvPr/>
          </p:nvSpPr>
          <p:spPr>
            <a:xfrm>
              <a:off x="9076943" y="2906268"/>
              <a:ext cx="1043940" cy="1089660"/>
            </a:xfrm>
            <a:prstGeom prst="rect">
              <a:avLst/>
            </a:prstGeom>
            <a:blipFill>
              <a:blip r:embed="rId4" cstate="print"/>
              <a:stretch>
                <a:fillRect/>
              </a:stretch>
            </a:blipFill>
          </p:spPr>
          <p:txBody>
            <a:bodyPr wrap="square" lIns="0" tIns="0" rIns="0" bIns="0" rtlCol="0"/>
            <a:lstStyle/>
            <a:p>
              <a:endParaRPr/>
            </a:p>
          </p:txBody>
        </p:sp>
      </p:grpSp>
      <p:sp>
        <p:nvSpPr>
          <p:cNvPr id="14" name="object 14"/>
          <p:cNvSpPr txBox="1"/>
          <p:nvPr/>
        </p:nvSpPr>
        <p:spPr>
          <a:xfrm>
            <a:off x="8309642" y="3742610"/>
            <a:ext cx="2577786" cy="665182"/>
          </a:xfrm>
          <a:prstGeom prst="rect">
            <a:avLst/>
          </a:prstGeom>
        </p:spPr>
        <p:txBody>
          <a:bodyPr vert="horz" wrap="square" lIns="0" tIns="12700" rIns="0" bIns="0" rtlCol="0">
            <a:spAutoFit/>
          </a:bodyPr>
          <a:lstStyle/>
          <a:p>
            <a:pPr marL="12700" marR="5080" indent="400685">
              <a:lnSpc>
                <a:spcPct val="138200"/>
              </a:lnSpc>
              <a:spcBef>
                <a:spcPts val="100"/>
              </a:spcBef>
            </a:pPr>
            <a:r>
              <a:rPr lang="en-IN" sz="1600" spc="-10" dirty="0">
                <a:latin typeface="Arial Rounded MT Bold" panose="020F0704030504030204" pitchFamily="34" charset="77"/>
                <a:cs typeface="Gothic Uralic"/>
              </a:rPr>
              <a:t>SANTUSHTI</a:t>
            </a:r>
            <a:r>
              <a:rPr lang="en-IN" sz="1600" spc="5" dirty="0">
                <a:latin typeface="Arial Rounded MT Bold" panose="020F0704030504030204" pitchFamily="34" charset="77"/>
                <a:cs typeface="Gothic Uralic"/>
              </a:rPr>
              <a:t> </a:t>
            </a:r>
            <a:r>
              <a:rPr lang="en-IN" sz="1600" spc="-10" dirty="0">
                <a:latin typeface="Arial Rounded MT Bold" panose="020F0704030504030204" pitchFamily="34" charset="77"/>
                <a:cs typeface="Gothic Uralic"/>
              </a:rPr>
              <a:t>GANDHI </a:t>
            </a:r>
          </a:p>
          <a:p>
            <a:pPr marL="12700" marR="5080" indent="400685">
              <a:lnSpc>
                <a:spcPct val="138200"/>
              </a:lnSpc>
              <a:spcBef>
                <a:spcPts val="100"/>
              </a:spcBef>
            </a:pPr>
            <a:r>
              <a:rPr lang="en-US" sz="1600" spc="-5" dirty="0">
                <a:latin typeface="Arial Rounded MT Bold" panose="020F0704030504030204" pitchFamily="34" charset="77"/>
                <a:cs typeface="Gothic Uralic"/>
              </a:rPr>
              <a:t>       </a:t>
            </a:r>
            <a:r>
              <a:rPr sz="1600" spc="-5" dirty="0">
                <a:latin typeface="Arial Rounded MT Bold" panose="020F0704030504030204" pitchFamily="34" charset="77"/>
                <a:cs typeface="Gothic Uralic"/>
              </a:rPr>
              <a:t>SECRETARY</a:t>
            </a:r>
            <a:endParaRPr sz="1600" dirty="0">
              <a:latin typeface="Arial Rounded MT Bold" panose="020F0704030504030204" pitchFamily="34" charset="77"/>
              <a:cs typeface="Gothic Uralic"/>
            </a:endParaRPr>
          </a:p>
        </p:txBody>
      </p:sp>
      <p:sp>
        <p:nvSpPr>
          <p:cNvPr id="15" name="TextBox 14">
            <a:extLst>
              <a:ext uri="{FF2B5EF4-FFF2-40B4-BE49-F238E27FC236}">
                <a16:creationId xmlns:a16="http://schemas.microsoft.com/office/drawing/2014/main" id="{7C095C41-035F-1C4C-9D1F-D4803EC6C963}"/>
              </a:ext>
            </a:extLst>
          </p:cNvPr>
          <p:cNvSpPr txBox="1"/>
          <p:nvPr/>
        </p:nvSpPr>
        <p:spPr>
          <a:xfrm>
            <a:off x="1332854" y="5571160"/>
            <a:ext cx="2483002" cy="646331"/>
          </a:xfrm>
          <a:prstGeom prst="rect">
            <a:avLst/>
          </a:prstGeom>
          <a:noFill/>
        </p:spPr>
        <p:txBody>
          <a:bodyPr wrap="square" rtlCol="0">
            <a:spAutoFit/>
          </a:bodyPr>
          <a:lstStyle/>
          <a:p>
            <a:r>
              <a:rPr lang="en-US" dirty="0">
                <a:latin typeface="Arial Rounded MT Bold" panose="020F0704030504030204" pitchFamily="34" charset="77"/>
                <a:cs typeface="Adobe Naskh Medium" pitchFamily="2" charset="-78"/>
              </a:rPr>
              <a:t>       Dr Rita Jain</a:t>
            </a:r>
          </a:p>
          <a:p>
            <a:r>
              <a:rPr lang="en-US" dirty="0">
                <a:latin typeface="Arial Rounded MT Bold" panose="020F0704030504030204" pitchFamily="34" charset="77"/>
                <a:cs typeface="Adobe Naskh Medium" pitchFamily="2" charset="-78"/>
              </a:rPr>
              <a:t>Course Coordinator</a:t>
            </a:r>
          </a:p>
        </p:txBody>
      </p:sp>
      <p:sp>
        <p:nvSpPr>
          <p:cNvPr id="16" name="TextBox 15">
            <a:extLst>
              <a:ext uri="{FF2B5EF4-FFF2-40B4-BE49-F238E27FC236}">
                <a16:creationId xmlns:a16="http://schemas.microsoft.com/office/drawing/2014/main" id="{D2FB0831-32C1-C04B-AB29-2C7672B922BE}"/>
              </a:ext>
            </a:extLst>
          </p:cNvPr>
          <p:cNvSpPr txBox="1"/>
          <p:nvPr/>
        </p:nvSpPr>
        <p:spPr>
          <a:xfrm>
            <a:off x="4674035" y="5571159"/>
            <a:ext cx="3002169" cy="646331"/>
          </a:xfrm>
          <a:prstGeom prst="rect">
            <a:avLst/>
          </a:prstGeom>
          <a:noFill/>
        </p:spPr>
        <p:txBody>
          <a:bodyPr wrap="none" rtlCol="0">
            <a:spAutoFit/>
          </a:bodyPr>
          <a:lstStyle/>
          <a:p>
            <a:r>
              <a:rPr lang="en-US" dirty="0">
                <a:latin typeface="Arial Rounded MT Bold" panose="020F0704030504030204" pitchFamily="34" charset="77"/>
              </a:rPr>
              <a:t>Dr Sanjay Kumar Sharma</a:t>
            </a:r>
          </a:p>
          <a:p>
            <a:r>
              <a:rPr lang="en-US" dirty="0">
                <a:latin typeface="Arial Rounded MT Bold" panose="020F0704030504030204" pitchFamily="34" charset="77"/>
              </a:rPr>
              <a:t>Course Co-Coordinator</a:t>
            </a:r>
          </a:p>
        </p:txBody>
      </p:sp>
      <p:sp>
        <p:nvSpPr>
          <p:cNvPr id="17" name="TextBox 16">
            <a:extLst>
              <a:ext uri="{FF2B5EF4-FFF2-40B4-BE49-F238E27FC236}">
                <a16:creationId xmlns:a16="http://schemas.microsoft.com/office/drawing/2014/main" id="{B29073A8-5B1B-DA4C-B3AC-F268A6754A2E}"/>
              </a:ext>
            </a:extLst>
          </p:cNvPr>
          <p:cNvSpPr txBox="1"/>
          <p:nvPr/>
        </p:nvSpPr>
        <p:spPr>
          <a:xfrm>
            <a:off x="8689469" y="5571160"/>
            <a:ext cx="1966436" cy="646331"/>
          </a:xfrm>
          <a:prstGeom prst="rect">
            <a:avLst/>
          </a:prstGeom>
          <a:noFill/>
        </p:spPr>
        <p:txBody>
          <a:bodyPr wrap="none" rtlCol="0">
            <a:spAutoFit/>
          </a:bodyPr>
          <a:lstStyle/>
          <a:p>
            <a:r>
              <a:rPr lang="en-US" dirty="0">
                <a:latin typeface="Arial Rounded MT Bold" panose="020F0704030504030204" pitchFamily="34" charset="77"/>
              </a:rPr>
              <a:t>Dr Pooja Bansal</a:t>
            </a:r>
          </a:p>
          <a:p>
            <a:r>
              <a:rPr lang="en-US" dirty="0">
                <a:latin typeface="Arial Rounded MT Bold" panose="020F0704030504030204" pitchFamily="34" charset="77"/>
              </a:rPr>
              <a:t>      Member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ECEF-C014-5947-8C2B-653511827241}"/>
              </a:ext>
            </a:extLst>
          </p:cNvPr>
          <p:cNvSpPr>
            <a:spLocks noGrp="1"/>
          </p:cNvSpPr>
          <p:nvPr>
            <p:ph type="title"/>
          </p:nvPr>
        </p:nvSpPr>
        <p:spPr>
          <a:xfrm>
            <a:off x="838200" y="365126"/>
            <a:ext cx="8263759" cy="580806"/>
          </a:xfrm>
        </p:spPr>
        <p:txBody>
          <a:bodyPr>
            <a:normAutofit fontScale="90000"/>
          </a:bodyPr>
          <a:lstStyle/>
          <a:p>
            <a:r>
              <a:rPr lang="en-US" dirty="0">
                <a:latin typeface="Cooper Black" panose="0208090404030B020404" pitchFamily="18" charset="77"/>
              </a:rPr>
              <a:t>Workshop – </a:t>
            </a:r>
            <a:r>
              <a:rPr lang="en-US" dirty="0" err="1">
                <a:latin typeface="Cooper Black" panose="0208090404030B020404" pitchFamily="18" charset="77"/>
              </a:rPr>
              <a:t>Mr</a:t>
            </a:r>
            <a:r>
              <a:rPr lang="en-US" dirty="0">
                <a:latin typeface="Cooper Black" panose="0208090404030B020404" pitchFamily="18" charset="77"/>
              </a:rPr>
              <a:t> Ashok Arora</a:t>
            </a:r>
          </a:p>
        </p:txBody>
      </p:sp>
      <p:pic>
        <p:nvPicPr>
          <p:cNvPr id="4" name="Content Placeholder 3">
            <a:extLst>
              <a:ext uri="{FF2B5EF4-FFF2-40B4-BE49-F238E27FC236}">
                <a16:creationId xmlns:a16="http://schemas.microsoft.com/office/drawing/2014/main" id="{6C05EEB8-44A0-AA4B-B46A-0BEF92F8FB87}"/>
              </a:ext>
            </a:extLst>
          </p:cNvPr>
          <p:cNvPicPr>
            <a:picLocks noGrp="1" noChangeAspect="1"/>
          </p:cNvPicPr>
          <p:nvPr>
            <p:ph idx="1"/>
          </p:nvPr>
        </p:nvPicPr>
        <p:blipFill>
          <a:blip r:embed="rId2"/>
          <a:stretch>
            <a:fillRect/>
          </a:stretch>
        </p:blipFill>
        <p:spPr>
          <a:xfrm>
            <a:off x="1177145" y="1596094"/>
            <a:ext cx="4107374" cy="4351338"/>
          </a:xfrm>
        </p:spPr>
      </p:pic>
      <p:sp>
        <p:nvSpPr>
          <p:cNvPr id="3" name="TextBox 2">
            <a:extLst>
              <a:ext uri="{FF2B5EF4-FFF2-40B4-BE49-F238E27FC236}">
                <a16:creationId xmlns:a16="http://schemas.microsoft.com/office/drawing/2014/main" id="{9F972033-AC1F-9B43-8656-15934E1173FB}"/>
              </a:ext>
            </a:extLst>
          </p:cNvPr>
          <p:cNvSpPr txBox="1"/>
          <p:nvPr/>
        </p:nvSpPr>
        <p:spPr>
          <a:xfrm>
            <a:off x="6095999" y="1626574"/>
            <a:ext cx="4210757" cy="4370427"/>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Mr</a:t>
            </a:r>
            <a:r>
              <a:rPr lang="en-US" sz="2000" dirty="0">
                <a:latin typeface="Times New Roman" panose="02020603050405020304" pitchFamily="18" charset="0"/>
                <a:cs typeface="Times New Roman" panose="02020603050405020304" pitchFamily="18" charset="0"/>
              </a:rPr>
              <a:t> Ashok Arora is senior Lawyer and a well known Motivational Speaker.</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Through many examples and quotes, he emphasize failures are nothing but a step toward learnings. It teaches you about your strength and weakness and motivates you to rise again.</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It leads to the path of correction and self-awareness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As many as 461 with 257 female students attended the session.</a:t>
            </a:r>
            <a:endParaRPr lang="en-IN" sz="2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484780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4433-CEF4-7D4B-A865-C161D639848F}"/>
              </a:ext>
            </a:extLst>
          </p:cNvPr>
          <p:cNvSpPr>
            <a:spLocks noGrp="1"/>
          </p:cNvSpPr>
          <p:nvPr>
            <p:ph type="title"/>
          </p:nvPr>
        </p:nvSpPr>
        <p:spPr/>
        <p:txBody>
          <a:bodyPr>
            <a:normAutofit/>
          </a:bodyPr>
          <a:lstStyle/>
          <a:p>
            <a:r>
              <a:rPr lang="en-US" sz="3600" dirty="0">
                <a:latin typeface="Arial Rounded MT Bold" panose="020F0704030504030204" pitchFamily="34" charset="77"/>
              </a:rPr>
              <a:t>Glimpse</a:t>
            </a:r>
            <a:r>
              <a:rPr lang="en-US" sz="4000" dirty="0">
                <a:latin typeface="Arial Rounded MT Bold" panose="020F0704030504030204" pitchFamily="34" charset="77"/>
              </a:rPr>
              <a:t> of Workshop – </a:t>
            </a:r>
            <a:r>
              <a:rPr lang="en-US" sz="4000" dirty="0" err="1">
                <a:latin typeface="Arial Rounded MT Bold" panose="020F0704030504030204" pitchFamily="34" charset="77"/>
              </a:rPr>
              <a:t>Mr</a:t>
            </a:r>
            <a:r>
              <a:rPr lang="en-US" sz="4000" dirty="0">
                <a:latin typeface="Arial Rounded MT Bold" panose="020F0704030504030204" pitchFamily="34" charset="77"/>
              </a:rPr>
              <a:t> Ashok Arora</a:t>
            </a:r>
          </a:p>
        </p:txBody>
      </p:sp>
      <p:sp>
        <p:nvSpPr>
          <p:cNvPr id="3" name="Content Placeholder 2">
            <a:extLst>
              <a:ext uri="{FF2B5EF4-FFF2-40B4-BE49-F238E27FC236}">
                <a16:creationId xmlns:a16="http://schemas.microsoft.com/office/drawing/2014/main" id="{04CD4D46-16FE-4A4C-8B50-16B354027B0D}"/>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4C02424-FBD5-794D-B630-4F78445C8F29}"/>
              </a:ext>
            </a:extLst>
          </p:cNvPr>
          <p:cNvPicPr/>
          <p:nvPr/>
        </p:nvPicPr>
        <p:blipFill>
          <a:blip r:embed="rId2" cstate="print"/>
          <a:srcRect/>
          <a:stretch>
            <a:fillRect/>
          </a:stretch>
        </p:blipFill>
        <p:spPr bwMode="auto">
          <a:xfrm>
            <a:off x="3124200" y="2330609"/>
            <a:ext cx="5943600" cy="3341370"/>
          </a:xfrm>
          <a:prstGeom prst="rect">
            <a:avLst/>
          </a:prstGeom>
          <a:noFill/>
          <a:ln w="9525">
            <a:noFill/>
            <a:miter lim="800000"/>
            <a:headEnd/>
            <a:tailEnd/>
          </a:ln>
        </p:spPr>
      </p:pic>
    </p:spTree>
    <p:extLst>
      <p:ext uri="{BB962C8B-B14F-4D97-AF65-F5344CB8AC3E}">
        <p14:creationId xmlns:p14="http://schemas.microsoft.com/office/powerpoint/2010/main" val="2293957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743A-559D-7846-9DCB-F1BFAEE6AD83}"/>
              </a:ext>
            </a:extLst>
          </p:cNvPr>
          <p:cNvSpPr>
            <a:spLocks noGrp="1"/>
          </p:cNvSpPr>
          <p:nvPr>
            <p:ph type="title"/>
          </p:nvPr>
        </p:nvSpPr>
        <p:spPr>
          <a:xfrm>
            <a:off x="838199" y="365126"/>
            <a:ext cx="9861331" cy="875096"/>
          </a:xfrm>
        </p:spPr>
        <p:txBody>
          <a:bodyPr>
            <a:normAutofit/>
          </a:bodyPr>
          <a:lstStyle/>
          <a:p>
            <a:r>
              <a:rPr lang="en-US" dirty="0">
                <a:latin typeface="Cooper Black" panose="0208090404030B020404" pitchFamily="18" charset="77"/>
              </a:rPr>
              <a:t>Workshop – Dr Ajay Kumar Sharma</a:t>
            </a:r>
            <a:endParaRPr lang="en-US" dirty="0"/>
          </a:p>
        </p:txBody>
      </p:sp>
      <p:pic>
        <p:nvPicPr>
          <p:cNvPr id="4" name="Content Placeholder 3">
            <a:extLst>
              <a:ext uri="{FF2B5EF4-FFF2-40B4-BE49-F238E27FC236}">
                <a16:creationId xmlns:a16="http://schemas.microsoft.com/office/drawing/2014/main" id="{A2A8D697-22CD-0845-87E2-52F1E6F5C9F4}"/>
              </a:ext>
            </a:extLst>
          </p:cNvPr>
          <p:cNvPicPr>
            <a:picLocks noGrp="1" noChangeAspect="1"/>
          </p:cNvPicPr>
          <p:nvPr>
            <p:ph idx="1"/>
          </p:nvPr>
        </p:nvPicPr>
        <p:blipFill>
          <a:blip r:embed="rId2"/>
          <a:stretch>
            <a:fillRect/>
          </a:stretch>
        </p:blipFill>
        <p:spPr>
          <a:xfrm>
            <a:off x="1469391" y="1667970"/>
            <a:ext cx="3862630" cy="4351338"/>
          </a:xfrm>
        </p:spPr>
      </p:pic>
      <p:sp>
        <p:nvSpPr>
          <p:cNvPr id="3" name="TextBox 2">
            <a:extLst>
              <a:ext uri="{FF2B5EF4-FFF2-40B4-BE49-F238E27FC236}">
                <a16:creationId xmlns:a16="http://schemas.microsoft.com/office/drawing/2014/main" id="{96A62606-CC02-0149-BD1E-CA9E7321F62D}"/>
              </a:ext>
            </a:extLst>
          </p:cNvPr>
          <p:cNvSpPr txBox="1"/>
          <p:nvPr/>
        </p:nvSpPr>
        <p:spPr>
          <a:xfrm>
            <a:off x="5638800" y="1667970"/>
            <a:ext cx="5060730" cy="4678204"/>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Dr Ajay Kumar Sharma, an academician and a trainer handled the topic Freedom and Responsibility for different groups on 14, 15 and 16 April, 2021.</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Over 417 (174) students attended the session.</a:t>
            </a:r>
            <a:r>
              <a:rPr lang="en-IN" sz="2000" dirty="0"/>
              <a:t> </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With freedom comes responsibility, therefore we must abide by the laws of the state. </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He emphasised on self-disciple and respect the freedom of other individuals. </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Also follow civic-mindedness and readiness to volunteer </a:t>
            </a:r>
          </a:p>
          <a:p>
            <a:pPr marL="285750" indent="-285750" algn="just">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He played many interactive mind games to make student understand the concept.</a:t>
            </a:r>
          </a:p>
          <a:p>
            <a:pPr marL="285750" indent="-28575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477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8C96B-D0A5-E34D-A579-3DAA54E60033}"/>
              </a:ext>
            </a:extLst>
          </p:cNvPr>
          <p:cNvSpPr>
            <a:spLocks noGrp="1"/>
          </p:cNvSpPr>
          <p:nvPr>
            <p:ph type="title"/>
          </p:nvPr>
        </p:nvSpPr>
        <p:spPr/>
        <p:txBody>
          <a:bodyPr>
            <a:normAutofit/>
          </a:bodyPr>
          <a:lstStyle/>
          <a:p>
            <a:r>
              <a:rPr lang="en-US" sz="3200" dirty="0">
                <a:latin typeface="Arial Rounded MT Bold" panose="020F0704030504030204" pitchFamily="34" charset="77"/>
              </a:rPr>
              <a:t>Glimpse of Workshop – Dr Ajay Kumar Sharma</a:t>
            </a:r>
          </a:p>
        </p:txBody>
      </p:sp>
      <p:sp>
        <p:nvSpPr>
          <p:cNvPr id="3" name="Content Placeholder 2">
            <a:extLst>
              <a:ext uri="{FF2B5EF4-FFF2-40B4-BE49-F238E27FC236}">
                <a16:creationId xmlns:a16="http://schemas.microsoft.com/office/drawing/2014/main" id="{A302F055-55F8-7A48-8EC2-4450F5D1CDBB}"/>
              </a:ext>
            </a:extLst>
          </p:cNvPr>
          <p:cNvSpPr>
            <a:spLocks noGrp="1"/>
          </p:cNvSpPr>
          <p:nvPr>
            <p:ph idx="1"/>
          </p:nvPr>
        </p:nvSpPr>
        <p:spPr/>
        <p:txBody>
          <a:bodyPr/>
          <a:lstStyle/>
          <a:p>
            <a:endParaRPr lang="en-US" dirty="0"/>
          </a:p>
        </p:txBody>
      </p:sp>
      <p:pic>
        <p:nvPicPr>
          <p:cNvPr id="6" name="Picture 5">
            <a:extLst>
              <a:ext uri="{FF2B5EF4-FFF2-40B4-BE49-F238E27FC236}">
                <a16:creationId xmlns:a16="http://schemas.microsoft.com/office/drawing/2014/main" id="{343A2AF6-DA57-4043-B4FB-D8AA84C6A60B}"/>
              </a:ext>
            </a:extLst>
          </p:cNvPr>
          <p:cNvPicPr/>
          <p:nvPr/>
        </p:nvPicPr>
        <p:blipFill>
          <a:blip r:embed="rId2" cstate="print"/>
          <a:srcRect/>
          <a:stretch>
            <a:fillRect/>
          </a:stretch>
        </p:blipFill>
        <p:spPr bwMode="auto">
          <a:xfrm>
            <a:off x="2762573" y="2330609"/>
            <a:ext cx="5943600" cy="3341370"/>
          </a:xfrm>
          <a:prstGeom prst="rect">
            <a:avLst/>
          </a:prstGeom>
          <a:noFill/>
          <a:ln w="9525">
            <a:noFill/>
            <a:miter lim="800000"/>
            <a:headEnd/>
            <a:tailEnd/>
          </a:ln>
        </p:spPr>
      </p:pic>
    </p:spTree>
    <p:extLst>
      <p:ext uri="{BB962C8B-B14F-4D97-AF65-F5344CB8AC3E}">
        <p14:creationId xmlns:p14="http://schemas.microsoft.com/office/powerpoint/2010/main" val="2062127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7ED75-A360-9049-8F43-38BFB6806E37}"/>
              </a:ext>
            </a:extLst>
          </p:cNvPr>
          <p:cNvSpPr>
            <a:spLocks noGrp="1"/>
          </p:cNvSpPr>
          <p:nvPr>
            <p:ph type="title"/>
          </p:nvPr>
        </p:nvSpPr>
        <p:spPr>
          <a:xfrm>
            <a:off x="401320" y="344273"/>
            <a:ext cx="7591097" cy="938158"/>
          </a:xfrm>
        </p:spPr>
        <p:txBody>
          <a:bodyPr>
            <a:normAutofit/>
          </a:bodyPr>
          <a:lstStyle/>
          <a:p>
            <a:r>
              <a:rPr lang="en-US" dirty="0">
                <a:latin typeface="Cooper Black" panose="0208090404030B020404" pitchFamily="18" charset="77"/>
              </a:rPr>
              <a:t>Workshop – </a:t>
            </a:r>
            <a:r>
              <a:rPr lang="en-US" dirty="0" err="1">
                <a:latin typeface="Cooper Black" panose="0208090404030B020404" pitchFamily="18" charset="77"/>
              </a:rPr>
              <a:t>Ms</a:t>
            </a:r>
            <a:r>
              <a:rPr lang="en-US" dirty="0">
                <a:latin typeface="Cooper Black" panose="0208090404030B020404" pitchFamily="18" charset="77"/>
              </a:rPr>
              <a:t> </a:t>
            </a:r>
            <a:r>
              <a:rPr lang="en-US" dirty="0" err="1">
                <a:latin typeface="Cooper Black" panose="0208090404030B020404" pitchFamily="18" charset="77"/>
              </a:rPr>
              <a:t>Anuja</a:t>
            </a:r>
            <a:r>
              <a:rPr lang="en-US" dirty="0">
                <a:latin typeface="Cooper Black" panose="0208090404030B020404" pitchFamily="18" charset="77"/>
              </a:rPr>
              <a:t> Roy</a:t>
            </a:r>
            <a:endParaRPr lang="en-US" dirty="0"/>
          </a:p>
        </p:txBody>
      </p:sp>
      <p:pic>
        <p:nvPicPr>
          <p:cNvPr id="4" name="Content Placeholder 3">
            <a:extLst>
              <a:ext uri="{FF2B5EF4-FFF2-40B4-BE49-F238E27FC236}">
                <a16:creationId xmlns:a16="http://schemas.microsoft.com/office/drawing/2014/main" id="{83DA874C-EFE5-5643-938E-3F630E49395A}"/>
              </a:ext>
            </a:extLst>
          </p:cNvPr>
          <p:cNvPicPr>
            <a:picLocks noGrp="1" noChangeAspect="1"/>
          </p:cNvPicPr>
          <p:nvPr>
            <p:ph idx="1"/>
          </p:nvPr>
        </p:nvPicPr>
        <p:blipFill>
          <a:blip r:embed="rId2"/>
          <a:stretch>
            <a:fillRect/>
          </a:stretch>
        </p:blipFill>
        <p:spPr>
          <a:xfrm>
            <a:off x="1143000" y="1396065"/>
            <a:ext cx="3955942" cy="4959214"/>
          </a:xfrm>
        </p:spPr>
      </p:pic>
      <p:sp>
        <p:nvSpPr>
          <p:cNvPr id="10" name="TextBox 9">
            <a:extLst>
              <a:ext uri="{FF2B5EF4-FFF2-40B4-BE49-F238E27FC236}">
                <a16:creationId xmlns:a16="http://schemas.microsoft.com/office/drawing/2014/main" id="{DCB5BA4A-0123-8240-8081-7366AD862764}"/>
              </a:ext>
            </a:extLst>
          </p:cNvPr>
          <p:cNvSpPr txBox="1"/>
          <p:nvPr/>
        </p:nvSpPr>
        <p:spPr>
          <a:xfrm>
            <a:off x="5257800" y="1394692"/>
            <a:ext cx="5943600" cy="5016758"/>
          </a:xfrm>
          <a:prstGeom prst="rect">
            <a:avLst/>
          </a:prstGeom>
          <a:noFill/>
        </p:spPr>
        <p:txBody>
          <a:bodyPr wrap="square" rtlCol="0">
            <a:spAutoFit/>
          </a:bodyPr>
          <a:lstStyle/>
          <a:p>
            <a:pPr marL="285750" indent="-285750" algn="just">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Ms. </a:t>
            </a:r>
            <a:r>
              <a:rPr lang="en-US" sz="2000" b="1" dirty="0" err="1">
                <a:latin typeface="Times New Roman" panose="02020603050405020304" pitchFamily="18" charset="0"/>
                <a:cs typeface="Times New Roman" panose="02020603050405020304" pitchFamily="18" charset="0"/>
              </a:rPr>
              <a:t>Anuja</a:t>
            </a:r>
            <a:r>
              <a:rPr lang="en-US" sz="2000" b="1" dirty="0">
                <a:latin typeface="Times New Roman" panose="02020603050405020304" pitchFamily="18" charset="0"/>
                <a:cs typeface="Times New Roman" panose="02020603050405020304" pitchFamily="18" charset="0"/>
              </a:rPr>
              <a:t> Roy, </a:t>
            </a:r>
            <a:r>
              <a:rPr lang="en-US" sz="2000" dirty="0">
                <a:latin typeface="Times New Roman" panose="02020603050405020304" pitchFamily="18" charset="0"/>
                <a:cs typeface="Times New Roman" panose="02020603050405020304" pitchFamily="18" charset="0"/>
              </a:rPr>
              <a:t>our next speaker who has an experience of over 17 years as an accomplished professional </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She has an expertise in delivering management education, training, communication and relationship management spanning across business development, operations and client interactions.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session was about to help students learn the significance of personal grooming and an integral role that good ethics play in one’s professional success via various tips and tricks to carry out smart conversations with various individuals, to portray a confident attitude and professional dressing etiquettes.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426 students with 207 females participated in her session.</a:t>
            </a:r>
            <a:r>
              <a:rPr lang="en-IN" sz="200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2075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866E-09BC-D449-A2EF-9BF61028666A}"/>
              </a:ext>
            </a:extLst>
          </p:cNvPr>
          <p:cNvSpPr>
            <a:spLocks noGrp="1"/>
          </p:cNvSpPr>
          <p:nvPr>
            <p:ph type="title"/>
          </p:nvPr>
        </p:nvSpPr>
        <p:spPr/>
        <p:txBody>
          <a:bodyPr/>
          <a:lstStyle/>
          <a:p>
            <a:r>
              <a:rPr lang="en-US" dirty="0">
                <a:latin typeface="Arial Rounded MT Bold" panose="020F0704030504030204" pitchFamily="34" charset="77"/>
              </a:rPr>
              <a:t>Glimpse of Workshop</a:t>
            </a:r>
            <a:r>
              <a:rPr lang="en-US" dirty="0">
                <a:latin typeface="Cooper Black" panose="0208090404030B020404" pitchFamily="18" charset="77"/>
              </a:rPr>
              <a:t> </a:t>
            </a:r>
            <a:r>
              <a:rPr lang="en-US" dirty="0">
                <a:latin typeface="Arial Rounded MT Bold" panose="020F0704030504030204" pitchFamily="34" charset="77"/>
              </a:rPr>
              <a:t>– </a:t>
            </a:r>
            <a:r>
              <a:rPr lang="en-US" dirty="0" err="1">
                <a:latin typeface="Arial Rounded MT Bold" panose="020F0704030504030204" pitchFamily="34" charset="77"/>
              </a:rPr>
              <a:t>Ms</a:t>
            </a:r>
            <a:r>
              <a:rPr lang="en-US" dirty="0">
                <a:latin typeface="Arial Rounded MT Bold" panose="020F0704030504030204" pitchFamily="34" charset="77"/>
              </a:rPr>
              <a:t> </a:t>
            </a:r>
            <a:r>
              <a:rPr lang="en-US" dirty="0" err="1">
                <a:latin typeface="Arial Rounded MT Bold" panose="020F0704030504030204" pitchFamily="34" charset="77"/>
              </a:rPr>
              <a:t>Anuja</a:t>
            </a:r>
            <a:r>
              <a:rPr lang="en-US" dirty="0">
                <a:latin typeface="Arial Rounded MT Bold" panose="020F0704030504030204" pitchFamily="34" charset="77"/>
              </a:rPr>
              <a:t> Roy</a:t>
            </a:r>
          </a:p>
        </p:txBody>
      </p:sp>
      <p:pic>
        <p:nvPicPr>
          <p:cNvPr id="4" name="Content Placeholder 3">
            <a:extLst>
              <a:ext uri="{FF2B5EF4-FFF2-40B4-BE49-F238E27FC236}">
                <a16:creationId xmlns:a16="http://schemas.microsoft.com/office/drawing/2014/main" id="{1D4DE904-C665-5B47-8C60-7DFA627BCE87}"/>
              </a:ext>
            </a:extLst>
          </p:cNvPr>
          <p:cNvPicPr>
            <a:picLocks noGrp="1" noChangeAspect="1"/>
          </p:cNvPicPr>
          <p:nvPr>
            <p:ph idx="1"/>
          </p:nvPr>
        </p:nvPicPr>
        <p:blipFill>
          <a:blip r:embed="rId2"/>
          <a:stretch>
            <a:fillRect/>
          </a:stretch>
        </p:blipFill>
        <p:spPr>
          <a:xfrm>
            <a:off x="2614930" y="1825625"/>
            <a:ext cx="6962140" cy="4351338"/>
          </a:xfrm>
          <a:prstGeom prst="rect">
            <a:avLst/>
          </a:prstGeom>
        </p:spPr>
      </p:pic>
    </p:spTree>
    <p:extLst>
      <p:ext uri="{BB962C8B-B14F-4D97-AF65-F5344CB8AC3E}">
        <p14:creationId xmlns:p14="http://schemas.microsoft.com/office/powerpoint/2010/main" val="39965949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01876-A7CD-C647-8975-E7C18FB9C0E7}"/>
              </a:ext>
            </a:extLst>
          </p:cNvPr>
          <p:cNvSpPr>
            <a:spLocks noGrp="1"/>
          </p:cNvSpPr>
          <p:nvPr>
            <p:ph type="title"/>
          </p:nvPr>
        </p:nvSpPr>
        <p:spPr>
          <a:xfrm>
            <a:off x="838200" y="365125"/>
            <a:ext cx="8862848" cy="927647"/>
          </a:xfrm>
        </p:spPr>
        <p:txBody>
          <a:bodyPr/>
          <a:lstStyle/>
          <a:p>
            <a:r>
              <a:rPr lang="en-US" dirty="0">
                <a:latin typeface="Cooper Black" panose="0208090404030B020404" pitchFamily="18" charset="77"/>
              </a:rPr>
              <a:t>Workshop – </a:t>
            </a:r>
            <a:r>
              <a:rPr lang="en-US" dirty="0" err="1">
                <a:latin typeface="Cooper Black" panose="0208090404030B020404" pitchFamily="18" charset="77"/>
              </a:rPr>
              <a:t>Mr</a:t>
            </a:r>
            <a:r>
              <a:rPr lang="en-US" dirty="0">
                <a:latin typeface="Cooper Black" panose="0208090404030B020404" pitchFamily="18" charset="77"/>
              </a:rPr>
              <a:t> Rahul Kapoor</a:t>
            </a:r>
            <a:endParaRPr lang="en-US" dirty="0"/>
          </a:p>
        </p:txBody>
      </p:sp>
      <p:pic>
        <p:nvPicPr>
          <p:cNvPr id="4" name="Content Placeholder 3">
            <a:extLst>
              <a:ext uri="{FF2B5EF4-FFF2-40B4-BE49-F238E27FC236}">
                <a16:creationId xmlns:a16="http://schemas.microsoft.com/office/drawing/2014/main" id="{F0BE789D-837A-4347-B73F-3882A52D3540}"/>
              </a:ext>
            </a:extLst>
          </p:cNvPr>
          <p:cNvPicPr>
            <a:picLocks noGrp="1" noChangeAspect="1"/>
          </p:cNvPicPr>
          <p:nvPr>
            <p:ph idx="1"/>
          </p:nvPr>
        </p:nvPicPr>
        <p:blipFill>
          <a:blip r:embed="rId2"/>
          <a:stretch>
            <a:fillRect/>
          </a:stretch>
        </p:blipFill>
        <p:spPr>
          <a:xfrm>
            <a:off x="1008956" y="1657459"/>
            <a:ext cx="5078161" cy="3808621"/>
          </a:xfrm>
        </p:spPr>
      </p:pic>
      <p:sp>
        <p:nvSpPr>
          <p:cNvPr id="3" name="TextBox 2">
            <a:extLst>
              <a:ext uri="{FF2B5EF4-FFF2-40B4-BE49-F238E27FC236}">
                <a16:creationId xmlns:a16="http://schemas.microsoft.com/office/drawing/2014/main" id="{2DAED479-2EF6-4A4B-B7C0-61142A63CABA}"/>
              </a:ext>
            </a:extLst>
          </p:cNvPr>
          <p:cNvSpPr txBox="1"/>
          <p:nvPr/>
        </p:nvSpPr>
        <p:spPr>
          <a:xfrm>
            <a:off x="6725920" y="1657459"/>
            <a:ext cx="4622800" cy="4093428"/>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Mr. Rahul Kapoor, a Senior Skill Trainer took a session on very important and healthy topic </a:t>
            </a:r>
            <a:r>
              <a:rPr lang="en-US" sz="2000" b="1" dirty="0">
                <a:latin typeface="Times New Roman" panose="02020603050405020304" pitchFamily="18" charset="0"/>
                <a:cs typeface="Times New Roman" panose="02020603050405020304" pitchFamily="18" charset="0"/>
              </a:rPr>
              <a:t>‘Emotional Intelligence’</a:t>
            </a:r>
            <a:r>
              <a:rPr lang="en-US" sz="2000"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session focused on how to control and manage your emotions so that you could be very much expressible in appropriate conditions. </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 also mentioned STOPP as the lesson progressed, a term with a deep meaning “Stop-Take a breath</a:t>
            </a:r>
            <a:r>
              <a:rPr lang="en-I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Observe-Pull Back-Practice”. </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Session was attended by 310 (89) students.  </a:t>
            </a:r>
          </a:p>
        </p:txBody>
      </p:sp>
    </p:spTree>
    <p:extLst>
      <p:ext uri="{BB962C8B-B14F-4D97-AF65-F5344CB8AC3E}">
        <p14:creationId xmlns:p14="http://schemas.microsoft.com/office/powerpoint/2010/main" val="924995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B6818-8D3D-AD41-A7B4-BBC9A2239B43}"/>
              </a:ext>
            </a:extLst>
          </p:cNvPr>
          <p:cNvSpPr>
            <a:spLocks noGrp="1"/>
          </p:cNvSpPr>
          <p:nvPr>
            <p:ph type="title"/>
          </p:nvPr>
        </p:nvSpPr>
        <p:spPr/>
        <p:txBody>
          <a:bodyPr>
            <a:normAutofit fontScale="90000"/>
          </a:bodyPr>
          <a:lstStyle/>
          <a:p>
            <a:r>
              <a:rPr lang="en-US" sz="4000" dirty="0">
                <a:latin typeface="Arial Rounded MT Bold" panose="020F0704030504030204" pitchFamily="34" charset="77"/>
              </a:rPr>
              <a:t>Glimpses of Workshop – </a:t>
            </a:r>
            <a:r>
              <a:rPr lang="en-US" sz="4000" dirty="0" err="1">
                <a:latin typeface="Arial Rounded MT Bold" panose="020F0704030504030204" pitchFamily="34" charset="77"/>
              </a:rPr>
              <a:t>Mr</a:t>
            </a:r>
            <a:r>
              <a:rPr lang="en-US" sz="4000" dirty="0">
                <a:latin typeface="Arial Rounded MT Bold" panose="020F0704030504030204" pitchFamily="34" charset="77"/>
              </a:rPr>
              <a:t> Rahul Kapoor</a:t>
            </a:r>
          </a:p>
        </p:txBody>
      </p:sp>
      <p:pic>
        <p:nvPicPr>
          <p:cNvPr id="4" name="Content Placeholder 3">
            <a:extLst>
              <a:ext uri="{FF2B5EF4-FFF2-40B4-BE49-F238E27FC236}">
                <a16:creationId xmlns:a16="http://schemas.microsoft.com/office/drawing/2014/main" id="{04C6346F-1A05-BB47-AC0F-F983054D082B}"/>
              </a:ext>
            </a:extLst>
          </p:cNvPr>
          <p:cNvPicPr>
            <a:picLocks noGrp="1"/>
          </p:cNvPicPr>
          <p:nvPr>
            <p:ph idx="1"/>
          </p:nvPr>
        </p:nvPicPr>
        <p:blipFill>
          <a:blip r:embed="rId2" cstate="print"/>
          <a:srcRect/>
          <a:stretch>
            <a:fillRect/>
          </a:stretch>
        </p:blipFill>
        <p:spPr bwMode="auto">
          <a:xfrm>
            <a:off x="2810590" y="1858164"/>
            <a:ext cx="4400308" cy="2667794"/>
          </a:xfrm>
          <a:prstGeom prst="rect">
            <a:avLst/>
          </a:prstGeom>
          <a:noFill/>
          <a:ln w="9525">
            <a:noFill/>
            <a:miter lim="800000"/>
            <a:headEnd/>
            <a:tailEnd/>
          </a:ln>
        </p:spPr>
      </p:pic>
      <p:pic>
        <p:nvPicPr>
          <p:cNvPr id="5" name="Picture 4">
            <a:extLst>
              <a:ext uri="{FF2B5EF4-FFF2-40B4-BE49-F238E27FC236}">
                <a16:creationId xmlns:a16="http://schemas.microsoft.com/office/drawing/2014/main" id="{0F0F88DC-1327-CA46-B667-A390580A3D77}"/>
              </a:ext>
            </a:extLst>
          </p:cNvPr>
          <p:cNvPicPr/>
          <p:nvPr/>
        </p:nvPicPr>
        <p:blipFill>
          <a:blip r:embed="rId3" cstate="print"/>
          <a:srcRect/>
          <a:stretch>
            <a:fillRect/>
          </a:stretch>
        </p:blipFill>
        <p:spPr bwMode="auto">
          <a:xfrm>
            <a:off x="607340" y="4597391"/>
            <a:ext cx="3861672" cy="2070633"/>
          </a:xfrm>
          <a:prstGeom prst="rect">
            <a:avLst/>
          </a:prstGeom>
          <a:noFill/>
          <a:ln w="9525">
            <a:noFill/>
            <a:miter lim="800000"/>
            <a:headEnd/>
            <a:tailEnd/>
          </a:ln>
        </p:spPr>
      </p:pic>
      <p:pic>
        <p:nvPicPr>
          <p:cNvPr id="6" name="Picture 5">
            <a:extLst>
              <a:ext uri="{FF2B5EF4-FFF2-40B4-BE49-F238E27FC236}">
                <a16:creationId xmlns:a16="http://schemas.microsoft.com/office/drawing/2014/main" id="{3908FFF4-0D50-DB4F-A436-5473A887494C}"/>
              </a:ext>
            </a:extLst>
          </p:cNvPr>
          <p:cNvPicPr/>
          <p:nvPr/>
        </p:nvPicPr>
        <p:blipFill>
          <a:blip r:embed="rId4" cstate="print"/>
          <a:srcRect/>
          <a:stretch>
            <a:fillRect/>
          </a:stretch>
        </p:blipFill>
        <p:spPr bwMode="auto">
          <a:xfrm>
            <a:off x="7595715" y="4000230"/>
            <a:ext cx="4400308" cy="2667794"/>
          </a:xfrm>
          <a:prstGeom prst="rect">
            <a:avLst/>
          </a:prstGeom>
          <a:noFill/>
          <a:ln w="9525">
            <a:noFill/>
            <a:miter lim="800000"/>
            <a:headEnd/>
            <a:tailEnd/>
          </a:ln>
        </p:spPr>
      </p:pic>
    </p:spTree>
    <p:extLst>
      <p:ext uri="{BB962C8B-B14F-4D97-AF65-F5344CB8AC3E}">
        <p14:creationId xmlns:p14="http://schemas.microsoft.com/office/powerpoint/2010/main" val="1264536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FFC9F-B562-764E-8462-ABAB2B8CCDFB}"/>
              </a:ext>
            </a:extLst>
          </p:cNvPr>
          <p:cNvSpPr>
            <a:spLocks noGrp="1"/>
          </p:cNvSpPr>
          <p:nvPr>
            <p:ph type="title"/>
          </p:nvPr>
        </p:nvSpPr>
        <p:spPr>
          <a:xfrm>
            <a:off x="838200" y="365126"/>
            <a:ext cx="9304283" cy="833054"/>
          </a:xfrm>
        </p:spPr>
        <p:txBody>
          <a:bodyPr/>
          <a:lstStyle/>
          <a:p>
            <a:r>
              <a:rPr lang="en-US" dirty="0">
                <a:latin typeface="Cooper Black" panose="0208090404030B020404" pitchFamily="18" charset="77"/>
              </a:rPr>
              <a:t>Workshop – </a:t>
            </a:r>
            <a:r>
              <a:rPr lang="en-US" dirty="0" err="1">
                <a:latin typeface="Cooper Black" panose="0208090404030B020404" pitchFamily="18" charset="77"/>
              </a:rPr>
              <a:t>Mr</a:t>
            </a:r>
            <a:r>
              <a:rPr lang="en-US" dirty="0">
                <a:latin typeface="Cooper Black" panose="0208090404030B020404" pitchFamily="18" charset="77"/>
              </a:rPr>
              <a:t> </a:t>
            </a:r>
            <a:r>
              <a:rPr lang="en-US" dirty="0" err="1">
                <a:latin typeface="Cooper Black" panose="0208090404030B020404" pitchFamily="18" charset="77"/>
              </a:rPr>
              <a:t>Brajesh</a:t>
            </a:r>
            <a:r>
              <a:rPr lang="en-US" dirty="0">
                <a:latin typeface="Cooper Black" panose="0208090404030B020404" pitchFamily="18" charset="77"/>
              </a:rPr>
              <a:t> Sharma</a:t>
            </a:r>
            <a:endParaRPr lang="en-US" dirty="0"/>
          </a:p>
        </p:txBody>
      </p:sp>
      <p:pic>
        <p:nvPicPr>
          <p:cNvPr id="4" name="Content Placeholder 3">
            <a:extLst>
              <a:ext uri="{FF2B5EF4-FFF2-40B4-BE49-F238E27FC236}">
                <a16:creationId xmlns:a16="http://schemas.microsoft.com/office/drawing/2014/main" id="{84C5FBD2-E3C9-204B-AFE8-C3BA7C66D183}"/>
              </a:ext>
            </a:extLst>
          </p:cNvPr>
          <p:cNvPicPr>
            <a:picLocks noGrp="1" noChangeAspect="1"/>
          </p:cNvPicPr>
          <p:nvPr>
            <p:ph idx="1"/>
          </p:nvPr>
        </p:nvPicPr>
        <p:blipFill>
          <a:blip r:embed="rId2"/>
          <a:stretch>
            <a:fillRect/>
          </a:stretch>
        </p:blipFill>
        <p:spPr>
          <a:xfrm>
            <a:off x="1154081" y="1615418"/>
            <a:ext cx="4432331" cy="4351338"/>
          </a:xfrm>
        </p:spPr>
      </p:pic>
      <p:sp>
        <p:nvSpPr>
          <p:cNvPr id="5" name="TextBox 4">
            <a:extLst>
              <a:ext uri="{FF2B5EF4-FFF2-40B4-BE49-F238E27FC236}">
                <a16:creationId xmlns:a16="http://schemas.microsoft.com/office/drawing/2014/main" id="{BFB60448-EDB2-4A45-8638-F07F93B775D1}"/>
              </a:ext>
            </a:extLst>
          </p:cNvPr>
          <p:cNvSpPr txBox="1"/>
          <p:nvPr/>
        </p:nvSpPr>
        <p:spPr>
          <a:xfrm>
            <a:off x="6247046" y="1615418"/>
            <a:ext cx="4268554" cy="4093428"/>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Mr. </a:t>
            </a:r>
            <a:r>
              <a:rPr lang="en-US" sz="2000" dirty="0" err="1">
                <a:latin typeface="Times New Roman" panose="02020603050405020304" pitchFamily="18" charset="0"/>
                <a:cs typeface="Times New Roman" panose="02020603050405020304" pitchFamily="18" charset="0"/>
              </a:rPr>
              <a:t>Brajesh</a:t>
            </a:r>
            <a:r>
              <a:rPr lang="en-US" sz="2000" dirty="0">
                <a:latin typeface="Times New Roman" panose="02020603050405020304" pitchFamily="18" charset="0"/>
                <a:cs typeface="Times New Roman" panose="02020603050405020304" pitchFamily="18" charset="0"/>
              </a:rPr>
              <a:t> Sharma, a Naturopathy Proponent, Consultant of </a:t>
            </a:r>
            <a:r>
              <a:rPr lang="en-US" sz="2000" dirty="0" err="1">
                <a:latin typeface="Times New Roman" panose="02020603050405020304" pitchFamily="18" charset="0"/>
                <a:cs typeface="Times New Roman" panose="02020603050405020304" pitchFamily="18" charset="0"/>
              </a:rPr>
              <a:t>Aeran</a:t>
            </a:r>
            <a:r>
              <a:rPr lang="en-US" sz="2000" dirty="0">
                <a:latin typeface="Times New Roman" panose="02020603050405020304" pitchFamily="18" charset="0"/>
                <a:cs typeface="Times New Roman" panose="02020603050405020304" pitchFamily="18" charset="0"/>
              </a:rPr>
              <a:t> Labs and a Life Member of Indian Red Cross, took a session on the topic of </a:t>
            </a:r>
            <a:r>
              <a:rPr lang="en-US" sz="2000" b="1" dirty="0">
                <a:latin typeface="Times New Roman" panose="02020603050405020304" pitchFamily="18" charset="0"/>
                <a:cs typeface="Times New Roman" panose="02020603050405020304" pitchFamily="18" charset="0"/>
              </a:rPr>
              <a:t>‘Healthy Lungs for Life’</a:t>
            </a:r>
            <a:r>
              <a:rPr lang="en-US" sz="2000" dirty="0">
                <a:latin typeface="Times New Roman" panose="02020603050405020304" pitchFamily="18" charset="0"/>
                <a:cs typeface="Times New Roman" panose="02020603050405020304" pitchFamily="18" charset="0"/>
              </a:rPr>
              <a:t> on 12</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13</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and 14</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of May, 2021.</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321 with 192 females had participated in these sessions.</a:t>
            </a:r>
          </a:p>
          <a:p>
            <a:pPr marL="285750" indent="-28575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Mr</a:t>
            </a:r>
            <a:r>
              <a:rPr lang="en-US" sz="2000" dirty="0">
                <a:latin typeface="Times New Roman" panose="02020603050405020304" pitchFamily="18" charset="0"/>
                <a:cs typeface="Times New Roman" panose="02020603050405020304" pitchFamily="18" charset="0"/>
              </a:rPr>
              <a:t> Sharma did many activities and shown many ways to increase the lung capacity.</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 also told about food which helps in keeping lungs healthy.</a:t>
            </a:r>
          </a:p>
        </p:txBody>
      </p:sp>
    </p:spTree>
    <p:extLst>
      <p:ext uri="{BB962C8B-B14F-4D97-AF65-F5344CB8AC3E}">
        <p14:creationId xmlns:p14="http://schemas.microsoft.com/office/powerpoint/2010/main" val="3042112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4C38B-7A21-3341-BE77-BA8585100724}"/>
              </a:ext>
            </a:extLst>
          </p:cNvPr>
          <p:cNvSpPr>
            <a:spLocks noGrp="1"/>
          </p:cNvSpPr>
          <p:nvPr>
            <p:ph type="title"/>
          </p:nvPr>
        </p:nvSpPr>
        <p:spPr/>
        <p:txBody>
          <a:bodyPr>
            <a:normAutofit fontScale="90000"/>
          </a:bodyPr>
          <a:lstStyle/>
          <a:p>
            <a:r>
              <a:rPr lang="en-US" sz="3600" dirty="0">
                <a:latin typeface="Arial Rounded MT Bold" panose="020F0704030504030204" pitchFamily="34" charset="77"/>
              </a:rPr>
              <a:t>Glimpses of Workshop – </a:t>
            </a:r>
            <a:r>
              <a:rPr lang="en-US" sz="3600" dirty="0" err="1">
                <a:latin typeface="Arial Rounded MT Bold" panose="020F0704030504030204" pitchFamily="34" charset="77"/>
              </a:rPr>
              <a:t>Mr</a:t>
            </a:r>
            <a:r>
              <a:rPr lang="en-US" sz="3600" dirty="0">
                <a:latin typeface="Arial Rounded MT Bold" panose="020F0704030504030204" pitchFamily="34" charset="77"/>
              </a:rPr>
              <a:t> </a:t>
            </a:r>
            <a:r>
              <a:rPr lang="en-US" sz="3600" dirty="0" err="1">
                <a:latin typeface="Arial Rounded MT Bold" panose="020F0704030504030204" pitchFamily="34" charset="77"/>
              </a:rPr>
              <a:t>Brajesh</a:t>
            </a:r>
            <a:r>
              <a:rPr lang="en-US" sz="3600" dirty="0">
                <a:latin typeface="Arial Rounded MT Bold" panose="020F0704030504030204" pitchFamily="34" charset="77"/>
              </a:rPr>
              <a:t> Sharma</a:t>
            </a:r>
            <a:endParaRPr lang="en-US" sz="3600" dirty="0"/>
          </a:p>
        </p:txBody>
      </p:sp>
      <p:sp>
        <p:nvSpPr>
          <p:cNvPr id="3" name="Content Placeholder 2">
            <a:extLst>
              <a:ext uri="{FF2B5EF4-FFF2-40B4-BE49-F238E27FC236}">
                <a16:creationId xmlns:a16="http://schemas.microsoft.com/office/drawing/2014/main" id="{637C2903-06B0-B443-A629-090FE0F913C7}"/>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6C7295D6-9D5B-7E4C-881C-5AA423896F95}"/>
              </a:ext>
            </a:extLst>
          </p:cNvPr>
          <p:cNvPicPr/>
          <p:nvPr/>
        </p:nvPicPr>
        <p:blipFill>
          <a:blip r:embed="rId2" cstate="print"/>
          <a:srcRect/>
          <a:stretch>
            <a:fillRect/>
          </a:stretch>
        </p:blipFill>
        <p:spPr bwMode="auto">
          <a:xfrm>
            <a:off x="838200" y="1825625"/>
            <a:ext cx="4919663" cy="2899410"/>
          </a:xfrm>
          <a:prstGeom prst="rect">
            <a:avLst/>
          </a:prstGeom>
          <a:noFill/>
          <a:ln w="9525">
            <a:noFill/>
            <a:miter lim="800000"/>
            <a:headEnd/>
            <a:tailEnd/>
          </a:ln>
        </p:spPr>
      </p:pic>
      <p:pic>
        <p:nvPicPr>
          <p:cNvPr id="5" name="Picture 4">
            <a:extLst>
              <a:ext uri="{FF2B5EF4-FFF2-40B4-BE49-F238E27FC236}">
                <a16:creationId xmlns:a16="http://schemas.microsoft.com/office/drawing/2014/main" id="{459FF695-5E53-2C47-BD52-5B4901955293}"/>
              </a:ext>
            </a:extLst>
          </p:cNvPr>
          <p:cNvPicPr/>
          <p:nvPr/>
        </p:nvPicPr>
        <p:blipFill>
          <a:blip r:embed="rId3" cstate="print"/>
          <a:srcRect/>
          <a:stretch>
            <a:fillRect/>
          </a:stretch>
        </p:blipFill>
        <p:spPr bwMode="auto">
          <a:xfrm>
            <a:off x="5834062" y="3076293"/>
            <a:ext cx="5519738" cy="3100670"/>
          </a:xfrm>
          <a:prstGeom prst="rect">
            <a:avLst/>
          </a:prstGeom>
          <a:noFill/>
          <a:ln w="9525">
            <a:noFill/>
            <a:miter lim="800000"/>
            <a:headEnd/>
            <a:tailEnd/>
          </a:ln>
        </p:spPr>
      </p:pic>
    </p:spTree>
    <p:extLst>
      <p:ext uri="{BB962C8B-B14F-4D97-AF65-F5344CB8AC3E}">
        <p14:creationId xmlns:p14="http://schemas.microsoft.com/office/powerpoint/2010/main" val="3826335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3505200" y="616941"/>
            <a:ext cx="4286250" cy="633019"/>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u="sng" spc="-225" dirty="0">
                <a:uFill>
                  <a:solidFill>
                    <a:srgbClr val="DEF4F7"/>
                  </a:solidFill>
                </a:uFill>
              </a:rPr>
              <a:t>I</a:t>
            </a:r>
            <a:r>
              <a:rPr lang="en-US" u="sng" spc="-225" dirty="0">
                <a:uFill>
                  <a:solidFill>
                    <a:srgbClr val="DEF4F7"/>
                  </a:solidFill>
                </a:uFill>
              </a:rPr>
              <a:t>naugural </a:t>
            </a:r>
            <a:r>
              <a:rPr u="sng" spc="-15" dirty="0">
                <a:uFill>
                  <a:solidFill>
                    <a:srgbClr val="DEF4F7"/>
                  </a:solidFill>
                </a:uFill>
              </a:rPr>
              <a:t>S</a:t>
            </a:r>
            <a:r>
              <a:rPr lang="en-US" u="sng" spc="-15" dirty="0">
                <a:uFill>
                  <a:solidFill>
                    <a:srgbClr val="DEF4F7"/>
                  </a:solidFill>
                </a:uFill>
              </a:rPr>
              <a:t>ession</a:t>
            </a:r>
            <a:endParaRPr u="sng" spc="-15" dirty="0">
              <a:uFill>
                <a:solidFill>
                  <a:srgbClr val="DEF4F7"/>
                </a:solidFill>
              </a:uFill>
            </a:endParaRPr>
          </a:p>
        </p:txBody>
      </p:sp>
      <p:sp>
        <p:nvSpPr>
          <p:cNvPr id="7" name="object 7"/>
          <p:cNvSpPr txBox="1"/>
          <p:nvPr/>
        </p:nvSpPr>
        <p:spPr>
          <a:xfrm>
            <a:off x="5860098" y="1966910"/>
            <a:ext cx="5417502" cy="3678379"/>
          </a:xfrm>
          <a:prstGeom prst="rect">
            <a:avLst/>
          </a:prstGeom>
        </p:spPr>
        <p:txBody>
          <a:bodyPr vert="horz" wrap="square" lIns="0" tIns="12065" rIns="0" bIns="0" rtlCol="0">
            <a:spAutoFit/>
          </a:bodyPr>
          <a:lstStyle/>
          <a:p>
            <a:pPr marL="569595" indent="-285750" algn="just">
              <a:lnSpc>
                <a:spcPts val="148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This year our session was inaugurated by well-known social worker, founder of </a:t>
            </a:r>
            <a:r>
              <a:rPr lang="en-US" sz="1600" dirty="0" err="1">
                <a:latin typeface="Times New Roman" panose="02020603050405020304" pitchFamily="18" charset="0"/>
                <a:cs typeface="Times New Roman" panose="02020603050405020304" pitchFamily="18" charset="0"/>
              </a:rPr>
              <a:t>Ladli</a:t>
            </a:r>
            <a:r>
              <a:rPr lang="en-US" sz="1600" dirty="0">
                <a:latin typeface="Times New Roman" panose="02020603050405020304" pitchFamily="18" charset="0"/>
                <a:cs typeface="Times New Roman" panose="02020603050405020304" pitchFamily="18" charset="0"/>
              </a:rPr>
              <a:t> foundations, </a:t>
            </a:r>
            <a:r>
              <a:rPr lang="en-US" sz="1600" b="1" dirty="0">
                <a:latin typeface="Times New Roman" panose="02020603050405020304" pitchFamily="18" charset="0"/>
                <a:cs typeface="Times New Roman" panose="02020603050405020304" pitchFamily="18" charset="0"/>
              </a:rPr>
              <a:t>Dr Devendra Kumar Gupta </a:t>
            </a:r>
            <a:r>
              <a:rPr lang="en-US" sz="1600" dirty="0">
                <a:latin typeface="Times New Roman" panose="02020603050405020304" pitchFamily="18" charset="0"/>
                <a:cs typeface="Times New Roman" panose="02020603050405020304" pitchFamily="18" charset="0"/>
              </a:rPr>
              <a:t>on 5</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December, 2020. </a:t>
            </a:r>
          </a:p>
          <a:p>
            <a:pPr marL="283845" algn="just">
              <a:lnSpc>
                <a:spcPts val="1480"/>
              </a:lnSpc>
            </a:pPr>
            <a:endParaRPr lang="en-US" sz="1600" dirty="0">
              <a:latin typeface="Times New Roman" panose="02020603050405020304" pitchFamily="18" charset="0"/>
              <a:cs typeface="Times New Roman" panose="02020603050405020304" pitchFamily="18" charset="0"/>
            </a:endParaRPr>
          </a:p>
          <a:p>
            <a:pPr marL="569595" indent="-285750" algn="just">
              <a:lnSpc>
                <a:spcPts val="148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He shared his life experiences with students about how he was born with no means but with a positive attitude and humanitarian values that made him possible to become a successful leader.</a:t>
            </a:r>
          </a:p>
          <a:p>
            <a:pPr marL="283845" algn="just">
              <a:lnSpc>
                <a:spcPts val="1480"/>
              </a:lnSpc>
            </a:pPr>
            <a:r>
              <a:rPr lang="en-IN" sz="1600" dirty="0">
                <a:latin typeface="Times New Roman" panose="02020603050405020304" pitchFamily="18" charset="0"/>
                <a:cs typeface="Times New Roman" panose="02020603050405020304" pitchFamily="18" charset="0"/>
              </a:rPr>
              <a:t> </a:t>
            </a:r>
          </a:p>
          <a:p>
            <a:pPr marL="569595" indent="-285750" algn="just">
              <a:lnSpc>
                <a:spcPts val="1480"/>
              </a:lnSpc>
              <a:buFont typeface="Arial" panose="020B0604020202020204" pitchFamily="34" charset="0"/>
              <a:buChar char="•"/>
            </a:pPr>
            <a:r>
              <a:rPr lang="en-US" sz="1600" spc="-10" dirty="0">
                <a:latin typeface="Times New Roman" panose="02020603050405020304" pitchFamily="18" charset="0"/>
                <a:cs typeface="Times New Roman" panose="02020603050405020304" pitchFamily="18" charset="0"/>
              </a:rPr>
              <a:t>His talk motivated students so much that many joined his NGO to work for underprivileged.</a:t>
            </a:r>
            <a:endParaRPr lang="en-US" sz="1600" spc="-5" dirty="0">
              <a:solidFill>
                <a:srgbClr val="1F2023"/>
              </a:solidFill>
              <a:latin typeface="Times New Roman" panose="02020603050405020304" pitchFamily="18" charset="0"/>
              <a:cs typeface="Times New Roman" panose="02020603050405020304" pitchFamily="18" charset="0"/>
            </a:endParaRPr>
          </a:p>
          <a:p>
            <a:pPr marL="283845" algn="just">
              <a:lnSpc>
                <a:spcPts val="1480"/>
              </a:lnSpc>
            </a:pPr>
            <a:endParaRPr lang="en-US" sz="1600" spc="-5" dirty="0">
              <a:latin typeface="Times New Roman" panose="02020603050405020304" pitchFamily="18" charset="0"/>
              <a:cs typeface="Times New Roman" panose="02020603050405020304" pitchFamily="18" charset="0"/>
            </a:endParaRPr>
          </a:p>
          <a:p>
            <a:pPr marL="569595" indent="-285750" algn="just">
              <a:lnSpc>
                <a:spcPts val="1480"/>
              </a:lnSpc>
              <a:buFont typeface="Arial" panose="020B0604020202020204" pitchFamily="34" charset="0"/>
              <a:buChar char="•"/>
            </a:pPr>
            <a:r>
              <a:rPr sz="1600" dirty="0">
                <a:solidFill>
                  <a:srgbClr val="1F2023"/>
                </a:solidFill>
                <a:latin typeface="Times New Roman" panose="02020603050405020304" pitchFamily="18" charset="0"/>
                <a:cs typeface="Times New Roman" panose="02020603050405020304" pitchFamily="18" charset="0"/>
              </a:rPr>
              <a:t>Also </a:t>
            </a:r>
            <a:r>
              <a:rPr sz="1600" spc="-10" dirty="0">
                <a:solidFill>
                  <a:srgbClr val="1F2023"/>
                </a:solidFill>
                <a:latin typeface="Times New Roman" panose="02020603050405020304" pitchFamily="18" charset="0"/>
                <a:cs typeface="Times New Roman" panose="02020603050405020304" pitchFamily="18" charset="0"/>
              </a:rPr>
              <a:t>Mr. Devendra </a:t>
            </a:r>
            <a:r>
              <a:rPr sz="1600" spc="-5" dirty="0">
                <a:solidFill>
                  <a:srgbClr val="1F2023"/>
                </a:solidFill>
                <a:latin typeface="Times New Roman" panose="02020603050405020304" pitchFamily="18" charset="0"/>
                <a:cs typeface="Times New Roman" panose="02020603050405020304" pitchFamily="18" charset="0"/>
              </a:rPr>
              <a:t>Gupta guided the students </a:t>
            </a:r>
            <a:r>
              <a:rPr lang="en-US" sz="1600" spc="-5" dirty="0">
                <a:solidFill>
                  <a:srgbClr val="1F2023"/>
                </a:solidFill>
                <a:latin typeface="Times New Roman" panose="02020603050405020304" pitchFamily="18" charset="0"/>
                <a:cs typeface="Times New Roman" panose="02020603050405020304" pitchFamily="18" charset="0"/>
              </a:rPr>
              <a:t>about</a:t>
            </a:r>
            <a:r>
              <a:rPr sz="1600" spc="-10" dirty="0">
                <a:solidFill>
                  <a:srgbClr val="1F2023"/>
                </a:solidFill>
                <a:latin typeface="Times New Roman" panose="02020603050405020304" pitchFamily="18" charset="0"/>
                <a:cs typeface="Times New Roman" panose="02020603050405020304" pitchFamily="18" charset="0"/>
              </a:rPr>
              <a:t> </a:t>
            </a:r>
            <a:r>
              <a:rPr sz="1600" spc="-5" dirty="0">
                <a:solidFill>
                  <a:srgbClr val="1F2023"/>
                </a:solidFill>
                <a:latin typeface="Times New Roman" panose="02020603050405020304" pitchFamily="18" charset="0"/>
                <a:cs typeface="Times New Roman" panose="02020603050405020304" pitchFamily="18" charset="0"/>
              </a:rPr>
              <a:t>core </a:t>
            </a:r>
            <a:r>
              <a:rPr lang="en-US" sz="1600" spc="-5" dirty="0">
                <a:solidFill>
                  <a:srgbClr val="1F2023"/>
                </a:solidFill>
                <a:latin typeface="Times New Roman" panose="02020603050405020304" pitchFamily="18" charset="0"/>
                <a:cs typeface="Times New Roman" panose="02020603050405020304" pitchFamily="18" charset="0"/>
              </a:rPr>
              <a:t>values </a:t>
            </a:r>
            <a:r>
              <a:rPr sz="1600" spc="-5" dirty="0">
                <a:solidFill>
                  <a:srgbClr val="1F2023"/>
                </a:solidFill>
                <a:latin typeface="Times New Roman" panose="02020603050405020304" pitchFamily="18" charset="0"/>
                <a:cs typeface="Times New Roman" panose="02020603050405020304" pitchFamily="18" charset="0"/>
              </a:rPr>
              <a:t>of being </a:t>
            </a:r>
            <a:r>
              <a:rPr sz="1600" b="1" spc="-5" dirty="0">
                <a:solidFill>
                  <a:srgbClr val="1F2023"/>
                </a:solidFill>
                <a:latin typeface="Times New Roman" panose="02020603050405020304" pitchFamily="18" charset="0"/>
                <a:cs typeface="Times New Roman" panose="02020603050405020304" pitchFamily="18" charset="0"/>
              </a:rPr>
              <a:t>human</a:t>
            </a:r>
            <a:r>
              <a:rPr sz="1600" spc="-5" dirty="0">
                <a:solidFill>
                  <a:srgbClr val="1F2023"/>
                </a:solidFill>
                <a:latin typeface="Times New Roman" panose="02020603050405020304" pitchFamily="18" charset="0"/>
                <a:cs typeface="Times New Roman" panose="02020603050405020304" pitchFamily="18" charset="0"/>
              </a:rPr>
              <a:t>. </a:t>
            </a:r>
            <a:r>
              <a:rPr sz="1600" spc="-15" dirty="0">
                <a:solidFill>
                  <a:srgbClr val="1F2023"/>
                </a:solidFill>
                <a:latin typeface="Times New Roman" panose="02020603050405020304" pitchFamily="18" charset="0"/>
                <a:cs typeface="Times New Roman" panose="02020603050405020304" pitchFamily="18" charset="0"/>
              </a:rPr>
              <a:t>The </a:t>
            </a:r>
            <a:r>
              <a:rPr sz="1600" b="1" spc="-10" dirty="0">
                <a:solidFill>
                  <a:srgbClr val="1F2023"/>
                </a:solidFill>
                <a:latin typeface="Times New Roman" panose="02020603050405020304" pitchFamily="18" charset="0"/>
                <a:cs typeface="Times New Roman" panose="02020603050405020304" pitchFamily="18" charset="0"/>
              </a:rPr>
              <a:t>values </a:t>
            </a:r>
            <a:r>
              <a:rPr sz="1600" spc="-5" dirty="0">
                <a:solidFill>
                  <a:srgbClr val="1F2023"/>
                </a:solidFill>
                <a:latin typeface="Times New Roman" panose="02020603050405020304" pitchFamily="18" charset="0"/>
                <a:cs typeface="Times New Roman" panose="02020603050405020304" pitchFamily="18" charset="0"/>
              </a:rPr>
              <a:t>which </a:t>
            </a:r>
            <a:r>
              <a:rPr sz="1600" spc="-10" dirty="0">
                <a:solidFill>
                  <a:srgbClr val="1F2023"/>
                </a:solidFill>
                <a:latin typeface="Times New Roman" panose="02020603050405020304" pitchFamily="18" charset="0"/>
                <a:cs typeface="Times New Roman" panose="02020603050405020304" pitchFamily="18" charset="0"/>
              </a:rPr>
              <a:t>are  </a:t>
            </a:r>
            <a:r>
              <a:rPr sz="1600" spc="-5" dirty="0">
                <a:solidFill>
                  <a:srgbClr val="1F2023"/>
                </a:solidFill>
                <a:latin typeface="Times New Roman" panose="02020603050405020304" pitchFamily="18" charset="0"/>
                <a:cs typeface="Times New Roman" panose="02020603050405020304" pitchFamily="18" charset="0"/>
              </a:rPr>
              <a:t>considered basic inherent </a:t>
            </a:r>
            <a:r>
              <a:rPr sz="1600" b="1" spc="-10" dirty="0">
                <a:solidFill>
                  <a:srgbClr val="1F2023"/>
                </a:solidFill>
                <a:latin typeface="Times New Roman" panose="02020603050405020304" pitchFamily="18" charset="0"/>
                <a:cs typeface="Times New Roman" panose="02020603050405020304" pitchFamily="18" charset="0"/>
              </a:rPr>
              <a:t>values </a:t>
            </a:r>
            <a:r>
              <a:rPr sz="1600" spc="5" dirty="0">
                <a:solidFill>
                  <a:srgbClr val="1F2023"/>
                </a:solidFill>
                <a:latin typeface="Times New Roman" panose="02020603050405020304" pitchFamily="18" charset="0"/>
                <a:cs typeface="Times New Roman" panose="02020603050405020304" pitchFamily="18" charset="0"/>
              </a:rPr>
              <a:t>in </a:t>
            </a:r>
            <a:r>
              <a:rPr sz="1600" b="1" spc="-5" dirty="0">
                <a:solidFill>
                  <a:srgbClr val="1F2023"/>
                </a:solidFill>
                <a:latin typeface="Times New Roman" panose="02020603050405020304" pitchFamily="18" charset="0"/>
                <a:cs typeface="Times New Roman" panose="02020603050405020304" pitchFamily="18" charset="0"/>
              </a:rPr>
              <a:t>humans </a:t>
            </a:r>
            <a:r>
              <a:rPr sz="1600" spc="-5" dirty="0">
                <a:solidFill>
                  <a:srgbClr val="1F2023"/>
                </a:solidFill>
                <a:latin typeface="Times New Roman" panose="02020603050405020304" pitchFamily="18" charset="0"/>
                <a:cs typeface="Times New Roman" panose="02020603050405020304" pitchFamily="18" charset="0"/>
              </a:rPr>
              <a:t>include  </a:t>
            </a:r>
            <a:r>
              <a:rPr sz="1600" spc="-10" dirty="0">
                <a:solidFill>
                  <a:srgbClr val="1F2023"/>
                </a:solidFill>
                <a:latin typeface="Times New Roman" panose="02020603050405020304" pitchFamily="18" charset="0"/>
                <a:cs typeface="Times New Roman" panose="02020603050405020304" pitchFamily="18" charset="0"/>
              </a:rPr>
              <a:t>truth, honesty, loyalty, </a:t>
            </a:r>
            <a:r>
              <a:rPr sz="1600" spc="-5" dirty="0">
                <a:solidFill>
                  <a:srgbClr val="1F2023"/>
                </a:solidFill>
                <a:latin typeface="Times New Roman" panose="02020603050405020304" pitchFamily="18" charset="0"/>
                <a:cs typeface="Times New Roman" panose="02020603050405020304" pitchFamily="18" charset="0"/>
              </a:rPr>
              <a:t>love, peace,</a:t>
            </a:r>
            <a:r>
              <a:rPr sz="1600" spc="150" dirty="0">
                <a:solidFill>
                  <a:srgbClr val="1F2023"/>
                </a:solidFill>
                <a:latin typeface="Times New Roman" panose="02020603050405020304" pitchFamily="18" charset="0"/>
                <a:cs typeface="Times New Roman" panose="02020603050405020304" pitchFamily="18" charset="0"/>
              </a:rPr>
              <a:t> </a:t>
            </a:r>
            <a:r>
              <a:rPr sz="1600" spc="-10" dirty="0">
                <a:solidFill>
                  <a:srgbClr val="1F2023"/>
                </a:solidFill>
                <a:latin typeface="Times New Roman" panose="02020603050405020304" pitchFamily="18" charset="0"/>
                <a:cs typeface="Times New Roman" panose="02020603050405020304" pitchFamily="18" charset="0"/>
              </a:rPr>
              <a:t>etc.</a:t>
            </a:r>
            <a:endParaRPr lang="en-US" sz="1600" spc="-10" dirty="0">
              <a:solidFill>
                <a:srgbClr val="1F2023"/>
              </a:solidFill>
              <a:latin typeface="Times New Roman" panose="02020603050405020304" pitchFamily="18" charset="0"/>
              <a:cs typeface="Times New Roman" panose="02020603050405020304" pitchFamily="18" charset="0"/>
            </a:endParaRPr>
          </a:p>
          <a:p>
            <a:pPr marL="569595" indent="-285750" algn="just">
              <a:lnSpc>
                <a:spcPts val="1480"/>
              </a:lnSpc>
              <a:buFont typeface="Arial" panose="020B0604020202020204" pitchFamily="34" charset="0"/>
              <a:buChar char="•"/>
            </a:pPr>
            <a:endParaRPr lang="en-IN" sz="1600" spc="-10" dirty="0">
              <a:solidFill>
                <a:srgbClr val="1F2023"/>
              </a:solidFill>
              <a:latin typeface="Times New Roman" panose="02020603050405020304" pitchFamily="18" charset="0"/>
              <a:cs typeface="Times New Roman" panose="02020603050405020304" pitchFamily="18" charset="0"/>
            </a:endParaRPr>
          </a:p>
          <a:p>
            <a:pPr marL="569595" indent="-285750" algn="just">
              <a:lnSpc>
                <a:spcPts val="1480"/>
              </a:lnSpc>
              <a:buFont typeface="Arial" panose="020B0604020202020204" pitchFamily="34" charset="0"/>
              <a:buChar char="•"/>
            </a:pPr>
            <a:r>
              <a:rPr lang="en-IN" sz="1600" spc="-10" dirty="0">
                <a:solidFill>
                  <a:srgbClr val="1F2023"/>
                </a:solidFill>
                <a:latin typeface="Times New Roman" panose="02020603050405020304" pitchFamily="18" charset="0"/>
                <a:cs typeface="Times New Roman" panose="02020603050405020304" pitchFamily="18" charset="0"/>
              </a:rPr>
              <a:t>Session was attended </a:t>
            </a:r>
            <a:r>
              <a:rPr lang="en-US" dirty="0">
                <a:latin typeface="+mj-lt"/>
              </a:rPr>
              <a:t>245 students with 183 female students.</a:t>
            </a:r>
            <a:endParaRPr lang="en-US" dirty="0">
              <a:latin typeface="+mj-lt"/>
              <a:cs typeface="Times New Roman" panose="02020603050405020304" pitchFamily="18" charset="0"/>
            </a:endParaRPr>
          </a:p>
        </p:txBody>
      </p:sp>
      <p:grpSp>
        <p:nvGrpSpPr>
          <p:cNvPr id="12" name="object 5">
            <a:extLst>
              <a:ext uri="{FF2B5EF4-FFF2-40B4-BE49-F238E27FC236}">
                <a16:creationId xmlns:a16="http://schemas.microsoft.com/office/drawing/2014/main" id="{AED9593A-BBD9-5646-88E3-1E58C5B79616}"/>
              </a:ext>
            </a:extLst>
          </p:cNvPr>
          <p:cNvGrpSpPr/>
          <p:nvPr/>
        </p:nvGrpSpPr>
        <p:grpSpPr>
          <a:xfrm>
            <a:off x="1123950" y="1885950"/>
            <a:ext cx="4286250" cy="4038600"/>
            <a:chOff x="1123950" y="1885950"/>
            <a:chExt cx="4286250" cy="4038600"/>
          </a:xfrm>
        </p:grpSpPr>
        <p:sp>
          <p:nvSpPr>
            <p:cNvPr id="13" name="object 6">
              <a:extLst>
                <a:ext uri="{FF2B5EF4-FFF2-40B4-BE49-F238E27FC236}">
                  <a16:creationId xmlns:a16="http://schemas.microsoft.com/office/drawing/2014/main" id="{C84BFC96-3845-4744-9D3F-33214AF671F4}"/>
                </a:ext>
              </a:extLst>
            </p:cNvPr>
            <p:cNvSpPr/>
            <p:nvPr/>
          </p:nvSpPr>
          <p:spPr>
            <a:xfrm>
              <a:off x="1343025" y="2104961"/>
              <a:ext cx="3843401" cy="3595751"/>
            </a:xfrm>
            <a:prstGeom prst="rect">
              <a:avLst/>
            </a:prstGeom>
            <a:blipFill>
              <a:blip r:embed="rId2" cstate="print"/>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6BDF2FB7-1EF8-2F45-86FD-F135A64AEB5A}"/>
                </a:ext>
              </a:extLst>
            </p:cNvPr>
            <p:cNvSpPr/>
            <p:nvPr/>
          </p:nvSpPr>
          <p:spPr>
            <a:xfrm>
              <a:off x="1123950" y="1885949"/>
              <a:ext cx="4286250" cy="4038600"/>
            </a:xfrm>
            <a:custGeom>
              <a:avLst/>
              <a:gdLst/>
              <a:ahLst/>
              <a:cxnLst/>
              <a:rect l="l" t="t" r="r" b="b"/>
              <a:pathLst>
                <a:path w="4286250" h="4038600">
                  <a:moveTo>
                    <a:pt x="4103370" y="182880"/>
                  </a:moveTo>
                  <a:lnTo>
                    <a:pt x="4057650" y="182880"/>
                  </a:lnTo>
                  <a:lnTo>
                    <a:pt x="4057650" y="228600"/>
                  </a:lnTo>
                  <a:lnTo>
                    <a:pt x="4057650" y="3810000"/>
                  </a:lnTo>
                  <a:lnTo>
                    <a:pt x="228600" y="3810000"/>
                  </a:lnTo>
                  <a:lnTo>
                    <a:pt x="228600" y="228600"/>
                  </a:lnTo>
                  <a:lnTo>
                    <a:pt x="4057650" y="228600"/>
                  </a:lnTo>
                  <a:lnTo>
                    <a:pt x="4057650" y="182880"/>
                  </a:lnTo>
                  <a:lnTo>
                    <a:pt x="182880" y="182880"/>
                  </a:lnTo>
                  <a:lnTo>
                    <a:pt x="182880" y="228600"/>
                  </a:lnTo>
                  <a:lnTo>
                    <a:pt x="182880" y="3810000"/>
                  </a:lnTo>
                  <a:lnTo>
                    <a:pt x="182880" y="3855720"/>
                  </a:lnTo>
                  <a:lnTo>
                    <a:pt x="4103370" y="3855720"/>
                  </a:lnTo>
                  <a:lnTo>
                    <a:pt x="4103370" y="3810000"/>
                  </a:lnTo>
                  <a:lnTo>
                    <a:pt x="4103370" y="228600"/>
                  </a:lnTo>
                  <a:lnTo>
                    <a:pt x="4103370" y="182880"/>
                  </a:lnTo>
                  <a:close/>
                </a:path>
                <a:path w="4286250" h="4038600">
                  <a:moveTo>
                    <a:pt x="4286250" y="0"/>
                  </a:moveTo>
                  <a:lnTo>
                    <a:pt x="4149090" y="0"/>
                  </a:lnTo>
                  <a:lnTo>
                    <a:pt x="4149090" y="137160"/>
                  </a:lnTo>
                  <a:lnTo>
                    <a:pt x="4149090" y="3901440"/>
                  </a:lnTo>
                  <a:lnTo>
                    <a:pt x="137160" y="3901440"/>
                  </a:lnTo>
                  <a:lnTo>
                    <a:pt x="137160" y="137160"/>
                  </a:lnTo>
                  <a:lnTo>
                    <a:pt x="4149090" y="137160"/>
                  </a:lnTo>
                  <a:lnTo>
                    <a:pt x="4149090" y="0"/>
                  </a:lnTo>
                  <a:lnTo>
                    <a:pt x="0" y="0"/>
                  </a:lnTo>
                  <a:lnTo>
                    <a:pt x="0" y="137160"/>
                  </a:lnTo>
                  <a:lnTo>
                    <a:pt x="0" y="3901440"/>
                  </a:lnTo>
                  <a:lnTo>
                    <a:pt x="0" y="4038600"/>
                  </a:lnTo>
                  <a:lnTo>
                    <a:pt x="4286250" y="4038600"/>
                  </a:lnTo>
                  <a:lnTo>
                    <a:pt x="4286250" y="3901440"/>
                  </a:lnTo>
                  <a:lnTo>
                    <a:pt x="4286250" y="137160"/>
                  </a:lnTo>
                  <a:lnTo>
                    <a:pt x="428625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4570C-9AD4-9440-843D-150955B743FB}"/>
              </a:ext>
            </a:extLst>
          </p:cNvPr>
          <p:cNvSpPr>
            <a:spLocks noGrp="1"/>
          </p:cNvSpPr>
          <p:nvPr>
            <p:ph type="title"/>
          </p:nvPr>
        </p:nvSpPr>
        <p:spPr>
          <a:xfrm>
            <a:off x="838200" y="365126"/>
            <a:ext cx="8736724" cy="769992"/>
          </a:xfrm>
        </p:spPr>
        <p:txBody>
          <a:bodyPr/>
          <a:lstStyle/>
          <a:p>
            <a:r>
              <a:rPr lang="en-US" dirty="0">
                <a:latin typeface="Cooper Black" panose="0208090404030B020404" pitchFamily="18" charset="77"/>
              </a:rPr>
              <a:t>Workshop – </a:t>
            </a:r>
            <a:r>
              <a:rPr lang="en-US" dirty="0" err="1">
                <a:latin typeface="Cooper Black" panose="0208090404030B020404" pitchFamily="18" charset="77"/>
              </a:rPr>
              <a:t>Mrs</a:t>
            </a:r>
            <a:r>
              <a:rPr lang="en-US" dirty="0">
                <a:latin typeface="Cooper Black" panose="0208090404030B020404" pitchFamily="18" charset="77"/>
              </a:rPr>
              <a:t> Rita P Taneja</a:t>
            </a:r>
            <a:endParaRPr lang="en-US" dirty="0"/>
          </a:p>
        </p:txBody>
      </p:sp>
      <p:pic>
        <p:nvPicPr>
          <p:cNvPr id="4" name="Content Placeholder 3">
            <a:extLst>
              <a:ext uri="{FF2B5EF4-FFF2-40B4-BE49-F238E27FC236}">
                <a16:creationId xmlns:a16="http://schemas.microsoft.com/office/drawing/2014/main" id="{16D1060C-6988-F549-8D39-FDC8974CE9B9}"/>
              </a:ext>
            </a:extLst>
          </p:cNvPr>
          <p:cNvPicPr>
            <a:picLocks noGrp="1" noChangeAspect="1"/>
          </p:cNvPicPr>
          <p:nvPr>
            <p:ph idx="1"/>
          </p:nvPr>
        </p:nvPicPr>
        <p:blipFill>
          <a:blip r:embed="rId2"/>
          <a:stretch>
            <a:fillRect/>
          </a:stretch>
        </p:blipFill>
        <p:spPr>
          <a:xfrm>
            <a:off x="935384" y="1583888"/>
            <a:ext cx="5160616" cy="4217472"/>
          </a:xfrm>
        </p:spPr>
      </p:pic>
      <p:sp>
        <p:nvSpPr>
          <p:cNvPr id="3" name="TextBox 2">
            <a:extLst>
              <a:ext uri="{FF2B5EF4-FFF2-40B4-BE49-F238E27FC236}">
                <a16:creationId xmlns:a16="http://schemas.microsoft.com/office/drawing/2014/main" id="{B2FB06ED-E649-B749-89DE-9E187C14C506}"/>
              </a:ext>
            </a:extLst>
          </p:cNvPr>
          <p:cNvSpPr txBox="1"/>
          <p:nvPr/>
        </p:nvSpPr>
        <p:spPr>
          <a:xfrm>
            <a:off x="6705601" y="1583888"/>
            <a:ext cx="4795520" cy="4524315"/>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‘Choices and Decisions’</a:t>
            </a:r>
            <a:r>
              <a:rPr lang="en-US" dirty="0">
                <a:latin typeface="Times New Roman" panose="02020603050405020304" pitchFamily="18" charset="0"/>
                <a:cs typeface="Times New Roman" panose="02020603050405020304" pitchFamily="18" charset="0"/>
              </a:rPr>
              <a:t> plays a crucial role in one's life because they determine one's fate and future, and so these two aspects of one's personality must be strong enough. </a:t>
            </a:r>
          </a:p>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Our decisions and choices make us who we are, hence being decisive is an important life skill.</a:t>
            </a:r>
          </a:p>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One must make a choice but at the same time one must be aware of the possible consequences of one’s choice. Thus it is important to weigh the consequences before making a decision and critical thinking provides a framework for working through these choices and decisions. </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session very interactive and over 281 (121) students attended it. </a:t>
            </a:r>
          </a:p>
        </p:txBody>
      </p:sp>
    </p:spTree>
    <p:extLst>
      <p:ext uri="{BB962C8B-B14F-4D97-AF65-F5344CB8AC3E}">
        <p14:creationId xmlns:p14="http://schemas.microsoft.com/office/powerpoint/2010/main" val="43718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BEFAD-50BC-474E-B0D3-A81423B27426}"/>
              </a:ext>
            </a:extLst>
          </p:cNvPr>
          <p:cNvSpPr>
            <a:spLocks noGrp="1"/>
          </p:cNvSpPr>
          <p:nvPr>
            <p:ph type="title"/>
          </p:nvPr>
        </p:nvSpPr>
        <p:spPr>
          <a:xfrm>
            <a:off x="838199" y="365126"/>
            <a:ext cx="9944595" cy="1261794"/>
          </a:xfrm>
        </p:spPr>
        <p:txBody>
          <a:bodyPr>
            <a:normAutofit/>
          </a:bodyPr>
          <a:lstStyle/>
          <a:p>
            <a:r>
              <a:rPr lang="en-US" sz="3600" dirty="0">
                <a:latin typeface="Arial Rounded MT Bold" panose="020F0704030504030204" pitchFamily="34" charset="77"/>
              </a:rPr>
              <a:t>Glimpse of Workshop- </a:t>
            </a:r>
            <a:r>
              <a:rPr lang="en-US" sz="3600" dirty="0" err="1">
                <a:latin typeface="Arial Rounded MT Bold" panose="020F0704030504030204" pitchFamily="34" charset="77"/>
              </a:rPr>
              <a:t>Mrs</a:t>
            </a:r>
            <a:r>
              <a:rPr lang="en-US" sz="3600" dirty="0">
                <a:latin typeface="Arial Rounded MT Bold" panose="020F0704030504030204" pitchFamily="34" charset="77"/>
              </a:rPr>
              <a:t> Rita P Taneja </a:t>
            </a:r>
          </a:p>
        </p:txBody>
      </p:sp>
      <p:pic>
        <p:nvPicPr>
          <p:cNvPr id="2050" name="Picture 2" descr="page2image9356304">
            <a:extLst>
              <a:ext uri="{FF2B5EF4-FFF2-40B4-BE49-F238E27FC236}">
                <a16:creationId xmlns:a16="http://schemas.microsoft.com/office/drawing/2014/main" id="{6E051BC5-E4A4-D644-90E8-51448274C2E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24200" y="2331244"/>
            <a:ext cx="59436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728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C8539-84D7-194C-A81C-A8BA4914AB4F}"/>
              </a:ext>
            </a:extLst>
          </p:cNvPr>
          <p:cNvSpPr>
            <a:spLocks noGrp="1"/>
          </p:cNvSpPr>
          <p:nvPr>
            <p:ph type="title"/>
          </p:nvPr>
        </p:nvSpPr>
        <p:spPr/>
        <p:txBody>
          <a:bodyPr>
            <a:normAutofit fontScale="90000"/>
          </a:bodyPr>
          <a:lstStyle/>
          <a:p>
            <a:r>
              <a:rPr lang="en-US" sz="4000" dirty="0">
                <a:latin typeface="Arial Rounded MT Bold" panose="020F0704030504030204" pitchFamily="34" charset="77"/>
              </a:rPr>
              <a:t>Glimpse of Workshop- </a:t>
            </a:r>
            <a:r>
              <a:rPr lang="en-US" sz="4000" dirty="0" err="1">
                <a:latin typeface="Arial Rounded MT Bold" panose="020F0704030504030204" pitchFamily="34" charset="77"/>
              </a:rPr>
              <a:t>Mrs</a:t>
            </a:r>
            <a:r>
              <a:rPr lang="en-US" sz="4000" dirty="0">
                <a:latin typeface="Arial Rounded MT Bold" panose="020F0704030504030204" pitchFamily="34" charset="77"/>
              </a:rPr>
              <a:t> Rita P Taneja </a:t>
            </a:r>
            <a:endParaRPr lang="en-US" sz="4000" dirty="0"/>
          </a:p>
        </p:txBody>
      </p:sp>
      <p:pic>
        <p:nvPicPr>
          <p:cNvPr id="3073" name="Picture 1" descr="page2image9357344">
            <a:extLst>
              <a:ext uri="{FF2B5EF4-FFF2-40B4-BE49-F238E27FC236}">
                <a16:creationId xmlns:a16="http://schemas.microsoft.com/office/drawing/2014/main" id="{7D5B3800-6399-7043-9067-4C6693BA87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758950"/>
            <a:ext cx="5372969" cy="30194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age4image9303664">
            <a:extLst>
              <a:ext uri="{FF2B5EF4-FFF2-40B4-BE49-F238E27FC236}">
                <a16:creationId xmlns:a16="http://schemas.microsoft.com/office/drawing/2014/main" id="{4CA27BC1-2FA2-C245-8ACD-FEB5F78D7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3152775"/>
            <a:ext cx="5372969" cy="301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06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491BA-ED47-104C-BC4D-59E10A149778}"/>
              </a:ext>
            </a:extLst>
          </p:cNvPr>
          <p:cNvSpPr>
            <a:spLocks noGrp="1"/>
          </p:cNvSpPr>
          <p:nvPr>
            <p:ph type="title"/>
          </p:nvPr>
        </p:nvSpPr>
        <p:spPr>
          <a:xfrm>
            <a:off x="838200" y="365126"/>
            <a:ext cx="8547538" cy="896116"/>
          </a:xfrm>
        </p:spPr>
        <p:txBody>
          <a:bodyPr/>
          <a:lstStyle/>
          <a:p>
            <a:r>
              <a:rPr lang="en-US" dirty="0">
                <a:latin typeface="Cooper Black" panose="0208090404030B020404" pitchFamily="18" charset="77"/>
              </a:rPr>
              <a:t>Workshop – </a:t>
            </a:r>
            <a:r>
              <a:rPr lang="en-US" dirty="0" err="1">
                <a:latin typeface="Cooper Black" panose="0208090404030B020404" pitchFamily="18" charset="77"/>
              </a:rPr>
              <a:t>Ms</a:t>
            </a:r>
            <a:r>
              <a:rPr lang="en-US" dirty="0">
                <a:latin typeface="Cooper Black" panose="0208090404030B020404" pitchFamily="18" charset="77"/>
              </a:rPr>
              <a:t> Anmol Kohli</a:t>
            </a:r>
            <a:endParaRPr lang="en-US" dirty="0"/>
          </a:p>
        </p:txBody>
      </p:sp>
      <p:pic>
        <p:nvPicPr>
          <p:cNvPr id="4" name="Content Placeholder 3">
            <a:extLst>
              <a:ext uri="{FF2B5EF4-FFF2-40B4-BE49-F238E27FC236}">
                <a16:creationId xmlns:a16="http://schemas.microsoft.com/office/drawing/2014/main" id="{25D1D3CF-37DA-5B46-8931-1A2DEA0DA98C}"/>
              </a:ext>
            </a:extLst>
          </p:cNvPr>
          <p:cNvPicPr>
            <a:picLocks noGrp="1" noChangeAspect="1"/>
          </p:cNvPicPr>
          <p:nvPr>
            <p:ph idx="1"/>
          </p:nvPr>
        </p:nvPicPr>
        <p:blipFill>
          <a:blip r:embed="rId2"/>
          <a:stretch>
            <a:fillRect/>
          </a:stretch>
        </p:blipFill>
        <p:spPr>
          <a:xfrm>
            <a:off x="1513840" y="1573104"/>
            <a:ext cx="3733803" cy="4491092"/>
          </a:xfrm>
        </p:spPr>
      </p:pic>
      <p:sp>
        <p:nvSpPr>
          <p:cNvPr id="3" name="TextBox 2">
            <a:extLst>
              <a:ext uri="{FF2B5EF4-FFF2-40B4-BE49-F238E27FC236}">
                <a16:creationId xmlns:a16="http://schemas.microsoft.com/office/drawing/2014/main" id="{BD98F375-1B0B-F649-9EA8-CCFC68A6E245}"/>
              </a:ext>
            </a:extLst>
          </p:cNvPr>
          <p:cNvSpPr txBox="1"/>
          <p:nvPr/>
        </p:nvSpPr>
        <p:spPr>
          <a:xfrm>
            <a:off x="5973287" y="1615418"/>
            <a:ext cx="4465123" cy="3785652"/>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Ms</a:t>
            </a:r>
            <a:r>
              <a:rPr lang="en-US" sz="2000" dirty="0">
                <a:latin typeface="Times New Roman" panose="02020603050405020304" pitchFamily="18" charset="0"/>
                <a:cs typeface="Times New Roman" panose="02020603050405020304" pitchFamily="18" charset="0"/>
              </a:rPr>
              <a:t> Anmol Kohli, a public speaker and educator.</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Session was very interactive. Students discussed and participated with full enthusiasm.</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She talked about various laws that protects women at work place, Institutions like college. She also made aware of women’ rights in details.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Participation was huge and over 336 with140 female students have attended the session. </a:t>
            </a:r>
          </a:p>
        </p:txBody>
      </p:sp>
    </p:spTree>
    <p:extLst>
      <p:ext uri="{BB962C8B-B14F-4D97-AF65-F5344CB8AC3E}">
        <p14:creationId xmlns:p14="http://schemas.microsoft.com/office/powerpoint/2010/main" val="49925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AE83D-2098-B948-93C1-3A3C122019A0}"/>
              </a:ext>
            </a:extLst>
          </p:cNvPr>
          <p:cNvSpPr>
            <a:spLocks noGrp="1"/>
          </p:cNvSpPr>
          <p:nvPr>
            <p:ph type="title"/>
          </p:nvPr>
        </p:nvSpPr>
        <p:spPr>
          <a:xfrm>
            <a:off x="838200" y="365125"/>
            <a:ext cx="9718964" cy="822407"/>
          </a:xfrm>
        </p:spPr>
        <p:txBody>
          <a:bodyPr/>
          <a:lstStyle/>
          <a:p>
            <a:r>
              <a:rPr lang="en-IN" u="sng" spc="-65" dirty="0">
                <a:uFill>
                  <a:solidFill>
                    <a:srgbClr val="DEF4F7"/>
                  </a:solidFill>
                </a:uFill>
              </a:rPr>
              <a:t>SOME</a:t>
            </a:r>
            <a:r>
              <a:rPr lang="en-IN" u="sng" spc="-715" dirty="0">
                <a:uFill>
                  <a:solidFill>
                    <a:srgbClr val="DEF4F7"/>
                  </a:solidFill>
                </a:uFill>
              </a:rPr>
              <a:t> </a:t>
            </a:r>
            <a:r>
              <a:rPr lang="en-IN" u="sng" spc="-290" dirty="0">
                <a:uFill>
                  <a:solidFill>
                    <a:srgbClr val="DEF4F7"/>
                  </a:solidFill>
                </a:uFill>
              </a:rPr>
              <a:t>HIGHLIGHTS</a:t>
            </a:r>
            <a:r>
              <a:rPr lang="en-IN" u="sng" spc="-665" dirty="0">
                <a:uFill>
                  <a:solidFill>
                    <a:srgbClr val="DEF4F7"/>
                  </a:solidFill>
                </a:uFill>
              </a:rPr>
              <a:t> </a:t>
            </a:r>
            <a:r>
              <a:rPr lang="en-IN" u="sng" spc="-150" dirty="0">
                <a:uFill>
                  <a:solidFill>
                    <a:srgbClr val="DEF4F7"/>
                  </a:solidFill>
                </a:uFill>
              </a:rPr>
              <a:t>FROM</a:t>
            </a:r>
            <a:r>
              <a:rPr lang="en-IN" u="sng" spc="-735" dirty="0">
                <a:uFill>
                  <a:solidFill>
                    <a:srgbClr val="DEF4F7"/>
                  </a:solidFill>
                </a:uFill>
              </a:rPr>
              <a:t> </a:t>
            </a:r>
            <a:r>
              <a:rPr lang="en-IN" u="sng" spc="-270" dirty="0">
                <a:uFill>
                  <a:solidFill>
                    <a:srgbClr val="DEF4F7"/>
                  </a:solidFill>
                </a:uFill>
              </a:rPr>
              <a:t>THE</a:t>
            </a:r>
            <a:r>
              <a:rPr lang="en-IN" u="sng" spc="-735" dirty="0">
                <a:uFill>
                  <a:solidFill>
                    <a:srgbClr val="DEF4F7"/>
                  </a:solidFill>
                </a:uFill>
              </a:rPr>
              <a:t> </a:t>
            </a:r>
            <a:r>
              <a:rPr lang="en-IN" u="sng" spc="-15" dirty="0">
                <a:uFill>
                  <a:solidFill>
                    <a:srgbClr val="DEF4F7"/>
                  </a:solidFill>
                </a:uFill>
              </a:rPr>
              <a:t>SESSION</a:t>
            </a:r>
            <a:r>
              <a:rPr lang="en-IN" u="sng" spc="-800" dirty="0">
                <a:uFill>
                  <a:solidFill>
                    <a:srgbClr val="DEF4F7"/>
                  </a:solidFill>
                </a:uFill>
              </a:rPr>
              <a:t> </a:t>
            </a:r>
            <a:r>
              <a:rPr lang="en-IN" u="sng" spc="-204" dirty="0">
                <a:uFill>
                  <a:solidFill>
                    <a:srgbClr val="DEF4F7"/>
                  </a:solidFill>
                </a:uFill>
              </a:rPr>
              <a:t>ITSELF</a:t>
            </a:r>
            <a:endParaRPr lang="en-US" dirty="0"/>
          </a:p>
        </p:txBody>
      </p:sp>
      <p:pic>
        <p:nvPicPr>
          <p:cNvPr id="4" name="Content Placeholder 3">
            <a:extLst>
              <a:ext uri="{FF2B5EF4-FFF2-40B4-BE49-F238E27FC236}">
                <a16:creationId xmlns:a16="http://schemas.microsoft.com/office/drawing/2014/main" id="{E1B43FFC-66E5-D142-A0DB-22CABEA8C7BD}"/>
              </a:ext>
            </a:extLst>
          </p:cNvPr>
          <p:cNvPicPr>
            <a:picLocks noGrp="1" noChangeAspect="1"/>
          </p:cNvPicPr>
          <p:nvPr>
            <p:ph idx="1"/>
          </p:nvPr>
        </p:nvPicPr>
        <p:blipFill>
          <a:blip r:embed="rId2"/>
          <a:stretch>
            <a:fillRect/>
          </a:stretch>
        </p:blipFill>
        <p:spPr>
          <a:xfrm>
            <a:off x="6096000" y="2925721"/>
            <a:ext cx="5777159" cy="3245139"/>
          </a:xfrm>
        </p:spPr>
      </p:pic>
      <p:pic>
        <p:nvPicPr>
          <p:cNvPr id="5" name="Picture 4">
            <a:extLst>
              <a:ext uri="{FF2B5EF4-FFF2-40B4-BE49-F238E27FC236}">
                <a16:creationId xmlns:a16="http://schemas.microsoft.com/office/drawing/2014/main" id="{DBD8D22A-E005-B142-B4F0-816E9166A559}"/>
              </a:ext>
            </a:extLst>
          </p:cNvPr>
          <p:cNvPicPr>
            <a:picLocks noChangeAspect="1"/>
          </p:cNvPicPr>
          <p:nvPr/>
        </p:nvPicPr>
        <p:blipFill>
          <a:blip r:embed="rId3"/>
          <a:stretch>
            <a:fillRect/>
          </a:stretch>
        </p:blipFill>
        <p:spPr>
          <a:xfrm>
            <a:off x="318841" y="1806430"/>
            <a:ext cx="5777161" cy="3245140"/>
          </a:xfrm>
          <a:prstGeom prst="rect">
            <a:avLst/>
          </a:prstGeom>
        </p:spPr>
      </p:pic>
    </p:spTree>
    <p:extLst>
      <p:ext uri="{BB962C8B-B14F-4D97-AF65-F5344CB8AC3E}">
        <p14:creationId xmlns:p14="http://schemas.microsoft.com/office/powerpoint/2010/main" val="23610091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00E30-4B3D-4546-A728-31D9B48DF2F3}"/>
              </a:ext>
            </a:extLst>
          </p:cNvPr>
          <p:cNvSpPr>
            <a:spLocks noGrp="1"/>
          </p:cNvSpPr>
          <p:nvPr>
            <p:ph type="title"/>
          </p:nvPr>
        </p:nvSpPr>
        <p:spPr>
          <a:xfrm>
            <a:off x="838200" y="365126"/>
            <a:ext cx="8894379" cy="948667"/>
          </a:xfrm>
        </p:spPr>
        <p:txBody>
          <a:bodyPr/>
          <a:lstStyle/>
          <a:p>
            <a:r>
              <a:rPr lang="en-US" dirty="0">
                <a:latin typeface="Cooper Black" panose="0208090404030B020404" pitchFamily="18" charset="77"/>
              </a:rPr>
              <a:t>Workshop – </a:t>
            </a:r>
            <a:r>
              <a:rPr lang="en-US" dirty="0" err="1">
                <a:latin typeface="Cooper Black" panose="0208090404030B020404" pitchFamily="18" charset="77"/>
              </a:rPr>
              <a:t>Ms</a:t>
            </a:r>
            <a:r>
              <a:rPr lang="en-US" dirty="0">
                <a:latin typeface="Cooper Black" panose="0208090404030B020404" pitchFamily="18" charset="77"/>
              </a:rPr>
              <a:t> </a:t>
            </a:r>
            <a:r>
              <a:rPr lang="en-US" dirty="0" err="1">
                <a:latin typeface="Cooper Black" panose="0208090404030B020404" pitchFamily="18" charset="77"/>
              </a:rPr>
              <a:t>Pragatti</a:t>
            </a:r>
            <a:r>
              <a:rPr lang="en-US" dirty="0">
                <a:latin typeface="Cooper Black" panose="0208090404030B020404" pitchFamily="18" charset="77"/>
              </a:rPr>
              <a:t> Rao</a:t>
            </a:r>
            <a:endParaRPr lang="en-US" dirty="0"/>
          </a:p>
        </p:txBody>
      </p:sp>
      <p:pic>
        <p:nvPicPr>
          <p:cNvPr id="4" name="Content Placeholder 3">
            <a:extLst>
              <a:ext uri="{FF2B5EF4-FFF2-40B4-BE49-F238E27FC236}">
                <a16:creationId xmlns:a16="http://schemas.microsoft.com/office/drawing/2014/main" id="{A86831B8-5751-9244-9416-7E867F08BC13}"/>
              </a:ext>
            </a:extLst>
          </p:cNvPr>
          <p:cNvPicPr>
            <a:picLocks noGrp="1" noChangeAspect="1"/>
          </p:cNvPicPr>
          <p:nvPr>
            <p:ph idx="1"/>
          </p:nvPr>
        </p:nvPicPr>
        <p:blipFill>
          <a:blip r:embed="rId2"/>
          <a:stretch>
            <a:fillRect/>
          </a:stretch>
        </p:blipFill>
        <p:spPr>
          <a:xfrm>
            <a:off x="1080509" y="1555532"/>
            <a:ext cx="4248729" cy="4646065"/>
          </a:xfrm>
        </p:spPr>
      </p:pic>
      <p:sp>
        <p:nvSpPr>
          <p:cNvPr id="3" name="TextBox 2">
            <a:extLst>
              <a:ext uri="{FF2B5EF4-FFF2-40B4-BE49-F238E27FC236}">
                <a16:creationId xmlns:a16="http://schemas.microsoft.com/office/drawing/2014/main" id="{838948E2-B439-BE4A-A89E-B06F69BAA7C1}"/>
              </a:ext>
            </a:extLst>
          </p:cNvPr>
          <p:cNvSpPr txBox="1"/>
          <p:nvPr/>
        </p:nvSpPr>
        <p:spPr>
          <a:xfrm>
            <a:off x="5972175" y="1339407"/>
            <a:ext cx="4675506" cy="5078313"/>
          </a:xfrm>
          <a:prstGeom prst="rect">
            <a:avLst/>
          </a:prstGeom>
          <a:noFill/>
        </p:spPr>
        <p:txBody>
          <a:bodyPr wrap="square" rtlCol="0">
            <a:spAutoFit/>
          </a:bodyPr>
          <a:lstStyle/>
          <a:p>
            <a:pPr marL="285750" indent="-285750" algn="just">
              <a:buFont typeface="Arial" panose="020B0604020202020204" pitchFamily="34" charset="0"/>
              <a:buChar char="•"/>
            </a:pPr>
            <a:r>
              <a:rPr lang="en-US" b="1" dirty="0"/>
              <a:t>‘</a:t>
            </a:r>
            <a:r>
              <a:rPr lang="en-US" b="1" dirty="0">
                <a:latin typeface="Times New Roman" panose="02020603050405020304" pitchFamily="18" charset="0"/>
                <a:cs typeface="Times New Roman" panose="02020603050405020304" pitchFamily="18" charset="0"/>
              </a:rPr>
              <a:t>Harmony in Society’</a:t>
            </a:r>
            <a:r>
              <a:rPr lang="en-US" dirty="0">
                <a:latin typeface="Times New Roman" panose="02020603050405020304" pitchFamily="18" charset="0"/>
                <a:cs typeface="Times New Roman" panose="02020603050405020304" pitchFamily="18" charset="0"/>
              </a:rPr>
              <a:t> delivered by </a:t>
            </a:r>
            <a:r>
              <a:rPr lang="en-US" dirty="0" err="1">
                <a:latin typeface="Times New Roman" panose="02020603050405020304" pitchFamily="18" charset="0"/>
                <a:cs typeface="Times New Roman" panose="02020603050405020304" pitchFamily="18" charset="0"/>
              </a:rPr>
              <a:t>Ms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Pragatti</a:t>
            </a:r>
            <a:r>
              <a:rPr lang="en-US" dirty="0">
                <a:latin typeface="Times New Roman" panose="02020603050405020304" pitchFamily="18" charset="0"/>
                <a:cs typeface="Times New Roman" panose="02020603050405020304" pitchFamily="18" charset="0"/>
              </a:rPr>
              <a:t> Rao on 16</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17</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and 18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June, 2021.</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She is a Principal consultant and Founder Director at </a:t>
            </a:r>
            <a:r>
              <a:rPr lang="en-US" dirty="0" err="1">
                <a:latin typeface="Times New Roman" panose="02020603050405020304" pitchFamily="18" charset="0"/>
                <a:cs typeface="Times New Roman" panose="02020603050405020304" pitchFamily="18" charset="0"/>
              </a:rPr>
              <a:t>EduConcepts</a:t>
            </a:r>
            <a:r>
              <a:rPr lang="en-US" dirty="0">
                <a:latin typeface="Times New Roman" panose="02020603050405020304" pitchFamily="18" charset="0"/>
                <a:cs typeface="Times New Roman" panose="02020603050405020304" pitchFamily="18" charset="0"/>
              </a:rPr>
              <a:t> India Initiatives and also  a psychologist, personal growth and transformation Master Coach. </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An individual is the nucleus of the society who if enriched with values, is an asset to the society.</a:t>
            </a: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Therefore one must develop values and should inculcate positive attitude.</a:t>
            </a:r>
          </a:p>
          <a:p>
            <a:pPr marL="285750" indent="-285750" algn="just">
              <a:buFont typeface="Arial" panose="020B0604020202020204" pitchFamily="34" charset="0"/>
              <a:buChar char="•"/>
            </a:pPr>
            <a:r>
              <a:rPr lang="en-IN" dirty="0">
                <a:latin typeface="Times New Roman" panose="02020603050405020304" pitchFamily="18" charset="0"/>
                <a:cs typeface="Times New Roman" panose="02020603050405020304" pitchFamily="18" charset="0"/>
              </a:rPr>
              <a:t>One must practice patience and trust when interacting with other individuals, give them a chance to put their opinions and thoughts across. </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Session was attended by 373 (135) students.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640455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E411D-DBF1-0A4C-92E1-AFC5CCDD81E1}"/>
              </a:ext>
            </a:extLst>
          </p:cNvPr>
          <p:cNvSpPr>
            <a:spLocks noGrp="1"/>
          </p:cNvSpPr>
          <p:nvPr>
            <p:ph type="title"/>
          </p:nvPr>
        </p:nvSpPr>
        <p:spPr/>
        <p:txBody>
          <a:bodyPr>
            <a:normAutofit fontScale="90000"/>
          </a:bodyPr>
          <a:lstStyle/>
          <a:p>
            <a:r>
              <a:rPr lang="en-US" sz="4000" dirty="0">
                <a:latin typeface="Arial Rounded MT Bold" panose="020F0704030504030204" pitchFamily="34" charset="77"/>
              </a:rPr>
              <a:t>Glimpse of Workshop- </a:t>
            </a:r>
            <a:r>
              <a:rPr lang="en-US" sz="4000" dirty="0" err="1">
                <a:latin typeface="Arial Rounded MT Bold" panose="020F0704030504030204" pitchFamily="34" charset="77"/>
              </a:rPr>
              <a:t>Mrs</a:t>
            </a:r>
            <a:r>
              <a:rPr lang="en-US" sz="4000" dirty="0">
                <a:latin typeface="Arial Rounded MT Bold" panose="020F0704030504030204" pitchFamily="34" charset="77"/>
              </a:rPr>
              <a:t> </a:t>
            </a:r>
            <a:r>
              <a:rPr lang="en-US" sz="4000" dirty="0" err="1">
                <a:latin typeface="Arial Rounded MT Bold" panose="020F0704030504030204" pitchFamily="34" charset="77"/>
              </a:rPr>
              <a:t>Pragatti</a:t>
            </a:r>
            <a:r>
              <a:rPr lang="en-US" sz="4000" dirty="0">
                <a:latin typeface="Arial Rounded MT Bold" panose="020F0704030504030204" pitchFamily="34" charset="77"/>
              </a:rPr>
              <a:t> Rao</a:t>
            </a:r>
            <a:endParaRPr lang="en-US" sz="4000" dirty="0"/>
          </a:p>
        </p:txBody>
      </p:sp>
      <p:pic>
        <p:nvPicPr>
          <p:cNvPr id="4" name="Content Placeholder 3">
            <a:extLst>
              <a:ext uri="{FF2B5EF4-FFF2-40B4-BE49-F238E27FC236}">
                <a16:creationId xmlns:a16="http://schemas.microsoft.com/office/drawing/2014/main" id="{C0B515E6-9AB4-4E43-B99C-C38F51C80474}"/>
              </a:ext>
            </a:extLst>
          </p:cNvPr>
          <p:cNvPicPr>
            <a:picLocks noGrp="1" noChangeAspect="1"/>
          </p:cNvPicPr>
          <p:nvPr>
            <p:ph idx="1"/>
          </p:nvPr>
        </p:nvPicPr>
        <p:blipFill>
          <a:blip r:embed="rId2"/>
          <a:stretch>
            <a:fillRect/>
          </a:stretch>
        </p:blipFill>
        <p:spPr>
          <a:xfrm>
            <a:off x="2614930" y="1825625"/>
            <a:ext cx="6962140" cy="4351338"/>
          </a:xfrm>
          <a:prstGeom prst="rect">
            <a:avLst/>
          </a:prstGeom>
        </p:spPr>
      </p:pic>
    </p:spTree>
    <p:extLst>
      <p:ext uri="{BB962C8B-B14F-4D97-AF65-F5344CB8AC3E}">
        <p14:creationId xmlns:p14="http://schemas.microsoft.com/office/powerpoint/2010/main" val="2676687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C25501-61B4-A24B-B19A-499D84445052}"/>
              </a:ext>
            </a:extLst>
          </p:cNvPr>
          <p:cNvSpPr/>
          <p:nvPr/>
        </p:nvSpPr>
        <p:spPr>
          <a:xfrm>
            <a:off x="6630353" y="1830133"/>
            <a:ext cx="4185920" cy="4272132"/>
          </a:xfrm>
          <a:prstGeom prst="rect">
            <a:avLst/>
          </a:prstGeom>
        </p:spPr>
        <p:txBody>
          <a:bodyPr wrap="square">
            <a:spAutoFit/>
          </a:bodyPr>
          <a:lstStyle/>
          <a:p>
            <a:pPr marL="387350" indent="-285750" algn="just">
              <a:lnSpc>
                <a:spcPts val="1480"/>
              </a:lnSpc>
              <a:spcBef>
                <a:spcPts val="95"/>
              </a:spcBef>
              <a:buClr>
                <a:srgbClr val="252525"/>
              </a:buClr>
              <a:buFont typeface="Arial" panose="020B0604020202020204" pitchFamily="34" charset="0"/>
              <a:buChar char="•"/>
              <a:tabLst>
                <a:tab pos="284480" algn="l"/>
              </a:tabLst>
            </a:pPr>
            <a:r>
              <a:rPr lang="en-US" sz="2000" dirty="0" err="1">
                <a:latin typeface="Times New Roman" panose="02020603050405020304" pitchFamily="18" charset="0"/>
                <a:cs typeface="Times New Roman" panose="02020603050405020304" pitchFamily="18" charset="0"/>
              </a:rPr>
              <a:t>Ms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Mahak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Vaish</a:t>
            </a:r>
            <a:r>
              <a:rPr lang="en-US" sz="2000" dirty="0">
                <a:latin typeface="Times New Roman" panose="02020603050405020304" pitchFamily="18" charset="0"/>
                <a:cs typeface="Times New Roman" panose="02020603050405020304" pitchFamily="18" charset="0"/>
              </a:rPr>
              <a:t> from TIE learning did the workshop on Stress and anger Management on 26</a:t>
            </a:r>
            <a:r>
              <a:rPr lang="en-US" sz="2000" baseline="30000" dirty="0">
                <a:latin typeface="Times New Roman" panose="02020603050405020304" pitchFamily="18" charset="0"/>
                <a:cs typeface="Times New Roman" panose="02020603050405020304" pitchFamily="18" charset="0"/>
              </a:rPr>
              <a:t>th</a:t>
            </a:r>
            <a:r>
              <a:rPr lang="en-US" sz="2000" dirty="0">
                <a:latin typeface="Times New Roman" panose="02020603050405020304" pitchFamily="18" charset="0"/>
                <a:cs typeface="Times New Roman" panose="02020603050405020304" pitchFamily="18" charset="0"/>
              </a:rPr>
              <a:t> June,2021.</a:t>
            </a:r>
          </a:p>
          <a:p>
            <a:pPr marL="101600" algn="just">
              <a:lnSpc>
                <a:spcPts val="1480"/>
              </a:lnSpc>
              <a:spcBef>
                <a:spcPts val="95"/>
              </a:spcBef>
              <a:buClr>
                <a:srgbClr val="252525"/>
              </a:buClr>
              <a:tabLst>
                <a:tab pos="284480" algn="l"/>
              </a:tabLst>
            </a:pPr>
            <a:endParaRPr lang="en-US" sz="2000" dirty="0">
              <a:latin typeface="Times New Roman" panose="02020603050405020304" pitchFamily="18" charset="0"/>
              <a:cs typeface="Times New Roman" panose="02020603050405020304" pitchFamily="18" charset="0"/>
            </a:endParaRPr>
          </a:p>
          <a:p>
            <a:pPr marL="387350" indent="-285750" algn="just">
              <a:lnSpc>
                <a:spcPts val="1480"/>
              </a:lnSpc>
              <a:spcBef>
                <a:spcPts val="95"/>
              </a:spcBef>
              <a:buClr>
                <a:srgbClr val="252525"/>
              </a:buClr>
              <a:buFont typeface="Arial" panose="020B0604020202020204" pitchFamily="34" charset="0"/>
              <a:buChar char="•"/>
              <a:tabLst>
                <a:tab pos="284480" algn="l"/>
              </a:tabLst>
            </a:pPr>
            <a:r>
              <a:rPr lang="en-IN" sz="20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It was very engaging session. She gave many useful tips to calm ourselves during stress and anxiety. </a:t>
            </a:r>
          </a:p>
          <a:p>
            <a:pPr marL="101600" algn="just">
              <a:lnSpc>
                <a:spcPts val="1480"/>
              </a:lnSpc>
              <a:spcBef>
                <a:spcPts val="95"/>
              </a:spcBef>
              <a:buClr>
                <a:srgbClr val="252525"/>
              </a:buClr>
              <a:tabLst>
                <a:tab pos="284480" algn="l"/>
              </a:tabLst>
            </a:pPr>
            <a:endParaRPr lang="en-US" sz="2000" dirty="0">
              <a:latin typeface="Times New Roman" panose="02020603050405020304" pitchFamily="18" charset="0"/>
              <a:cs typeface="Times New Roman" panose="02020603050405020304" pitchFamily="18" charset="0"/>
            </a:endParaRPr>
          </a:p>
          <a:p>
            <a:pPr marL="387350" indent="-285750" algn="just">
              <a:lnSpc>
                <a:spcPts val="1480"/>
              </a:lnSpc>
              <a:spcBef>
                <a:spcPts val="95"/>
              </a:spcBef>
              <a:buClr>
                <a:srgbClr val="252525"/>
              </a:buClr>
              <a:buFont typeface="Arial" panose="020B0604020202020204" pitchFamily="34" charset="0"/>
              <a:buChar char="•"/>
              <a:tabLst>
                <a:tab pos="284480" algn="l"/>
              </a:tabLst>
            </a:pPr>
            <a:r>
              <a:rPr lang="en-US" sz="2000" dirty="0">
                <a:latin typeface="Times New Roman" panose="02020603050405020304" pitchFamily="18" charset="0"/>
                <a:cs typeface="Times New Roman" panose="02020603050405020304" pitchFamily="18" charset="0"/>
              </a:rPr>
              <a:t>She talked about how to balance ourselves in adverse circumstances.</a:t>
            </a:r>
          </a:p>
          <a:p>
            <a:pPr marL="101600" algn="just">
              <a:lnSpc>
                <a:spcPts val="1480"/>
              </a:lnSpc>
              <a:spcBef>
                <a:spcPts val="95"/>
              </a:spcBef>
              <a:buClr>
                <a:srgbClr val="252525"/>
              </a:buClr>
              <a:tabLst>
                <a:tab pos="284480" algn="l"/>
              </a:tabLst>
            </a:pPr>
            <a:endParaRPr lang="en-US" sz="2000" dirty="0">
              <a:latin typeface="Times New Roman" panose="02020603050405020304" pitchFamily="18" charset="0"/>
              <a:cs typeface="Times New Roman" panose="02020603050405020304" pitchFamily="18" charset="0"/>
            </a:endParaRPr>
          </a:p>
          <a:p>
            <a:pPr marL="387350" indent="-285750" algn="just">
              <a:lnSpc>
                <a:spcPts val="1480"/>
              </a:lnSpc>
              <a:spcBef>
                <a:spcPts val="95"/>
              </a:spcBef>
              <a:buClr>
                <a:srgbClr val="252525"/>
              </a:buClr>
              <a:buFont typeface="Arial" panose="020B0604020202020204" pitchFamily="34" charset="0"/>
              <a:buChar char="•"/>
              <a:tabLst>
                <a:tab pos="284480" algn="l"/>
              </a:tabLst>
            </a:pPr>
            <a:r>
              <a:rPr lang="en-US" sz="2000" dirty="0">
                <a:latin typeface="Times New Roman" panose="02020603050405020304" pitchFamily="18" charset="0"/>
                <a:cs typeface="Times New Roman" panose="02020603050405020304" pitchFamily="18" charset="0"/>
              </a:rPr>
              <a:t>Empowerment triangle may guide us to work on constructive way.</a:t>
            </a:r>
          </a:p>
          <a:p>
            <a:pPr marL="101600" algn="just">
              <a:lnSpc>
                <a:spcPts val="1480"/>
              </a:lnSpc>
              <a:spcBef>
                <a:spcPts val="95"/>
              </a:spcBef>
              <a:buClr>
                <a:srgbClr val="252525"/>
              </a:buClr>
              <a:tabLst>
                <a:tab pos="284480" algn="l"/>
              </a:tabLst>
            </a:pPr>
            <a:endParaRPr lang="en-US" sz="2000" dirty="0">
              <a:latin typeface="Times New Roman" panose="02020603050405020304" pitchFamily="18" charset="0"/>
              <a:cs typeface="Times New Roman" panose="02020603050405020304" pitchFamily="18" charset="0"/>
            </a:endParaRPr>
          </a:p>
          <a:p>
            <a:pPr marL="387350" indent="-285750" algn="just">
              <a:lnSpc>
                <a:spcPts val="1480"/>
              </a:lnSpc>
              <a:spcBef>
                <a:spcPts val="95"/>
              </a:spcBef>
              <a:buClr>
                <a:srgbClr val="252525"/>
              </a:buClr>
              <a:buFont typeface="Arial" panose="020B0604020202020204" pitchFamily="34" charset="0"/>
              <a:buChar char="•"/>
              <a:tabLst>
                <a:tab pos="284480" algn="l"/>
              </a:tabLst>
            </a:pPr>
            <a:r>
              <a:rPr lang="en-US" sz="2000" dirty="0">
                <a:latin typeface="Times New Roman" panose="02020603050405020304" pitchFamily="18" charset="0"/>
                <a:cs typeface="Times New Roman" panose="02020603050405020304" pitchFamily="18" charset="0"/>
              </a:rPr>
              <a:t>Gratitude and humanity are two ingredients for good mental health.</a:t>
            </a:r>
          </a:p>
          <a:p>
            <a:pPr marL="101600" algn="just">
              <a:lnSpc>
                <a:spcPts val="1480"/>
              </a:lnSpc>
              <a:spcBef>
                <a:spcPts val="95"/>
              </a:spcBef>
              <a:buClr>
                <a:srgbClr val="252525"/>
              </a:buClr>
              <a:tabLst>
                <a:tab pos="284480" algn="l"/>
              </a:tabLst>
            </a:pPr>
            <a:endParaRPr lang="en-US" sz="2000" dirty="0">
              <a:latin typeface="Times New Roman" panose="02020603050405020304" pitchFamily="18" charset="0"/>
              <a:cs typeface="Times New Roman" panose="02020603050405020304" pitchFamily="18" charset="0"/>
            </a:endParaRPr>
          </a:p>
          <a:p>
            <a:pPr marL="387350" indent="-285750" algn="just">
              <a:lnSpc>
                <a:spcPts val="1480"/>
              </a:lnSpc>
              <a:spcBef>
                <a:spcPts val="95"/>
              </a:spcBef>
              <a:buClr>
                <a:srgbClr val="252525"/>
              </a:buClr>
              <a:buFont typeface="Arial" panose="020B0604020202020204" pitchFamily="34" charset="0"/>
              <a:buChar char="•"/>
              <a:tabLst>
                <a:tab pos="284480" algn="l"/>
              </a:tabLst>
            </a:pPr>
            <a:r>
              <a:rPr lang="en-US" sz="2000" dirty="0">
                <a:latin typeface="Times New Roman" panose="02020603050405020304" pitchFamily="18" charset="0"/>
                <a:cs typeface="Times New Roman" panose="02020603050405020304" pitchFamily="18" charset="0"/>
              </a:rPr>
              <a:t> Session was attended by 197 (94) students.</a:t>
            </a:r>
          </a:p>
        </p:txBody>
      </p:sp>
      <p:pic>
        <p:nvPicPr>
          <p:cNvPr id="5" name="Picture 4">
            <a:extLst>
              <a:ext uri="{FF2B5EF4-FFF2-40B4-BE49-F238E27FC236}">
                <a16:creationId xmlns:a16="http://schemas.microsoft.com/office/drawing/2014/main" id="{83AD9507-6848-0641-B6AF-DE293E57B4E0}"/>
              </a:ext>
            </a:extLst>
          </p:cNvPr>
          <p:cNvPicPr>
            <a:picLocks noChangeAspect="1"/>
          </p:cNvPicPr>
          <p:nvPr/>
        </p:nvPicPr>
        <p:blipFill>
          <a:blip r:embed="rId2"/>
          <a:stretch>
            <a:fillRect/>
          </a:stretch>
        </p:blipFill>
        <p:spPr>
          <a:xfrm>
            <a:off x="771591" y="1830132"/>
            <a:ext cx="5446776" cy="4070605"/>
          </a:xfrm>
          <a:prstGeom prst="rect">
            <a:avLst/>
          </a:prstGeom>
        </p:spPr>
      </p:pic>
      <p:sp>
        <p:nvSpPr>
          <p:cNvPr id="6" name="Rectangle 5">
            <a:extLst>
              <a:ext uri="{FF2B5EF4-FFF2-40B4-BE49-F238E27FC236}">
                <a16:creationId xmlns:a16="http://schemas.microsoft.com/office/drawing/2014/main" id="{8115256D-4B3C-E441-B94E-04258002A170}"/>
              </a:ext>
            </a:extLst>
          </p:cNvPr>
          <p:cNvSpPr/>
          <p:nvPr/>
        </p:nvSpPr>
        <p:spPr>
          <a:xfrm>
            <a:off x="956442" y="382632"/>
            <a:ext cx="8408275" cy="769441"/>
          </a:xfrm>
          <a:prstGeom prst="rect">
            <a:avLst/>
          </a:prstGeom>
        </p:spPr>
        <p:txBody>
          <a:bodyPr wrap="square">
            <a:spAutoFit/>
          </a:bodyPr>
          <a:lstStyle/>
          <a:p>
            <a:r>
              <a:rPr lang="en-US" sz="4400" dirty="0">
                <a:latin typeface="Cooper Black" panose="0208090404030B020404" pitchFamily="18" charset="77"/>
              </a:rPr>
              <a:t>Workshop</a:t>
            </a:r>
            <a:r>
              <a:rPr lang="en-US" sz="4000" dirty="0">
                <a:latin typeface="Cooper Black" panose="0208090404030B020404" pitchFamily="18" charset="77"/>
              </a:rPr>
              <a:t> – </a:t>
            </a:r>
            <a:r>
              <a:rPr lang="en-US" sz="4000" dirty="0" err="1">
                <a:latin typeface="Cooper Black" panose="0208090404030B020404" pitchFamily="18" charset="77"/>
              </a:rPr>
              <a:t>Ms</a:t>
            </a:r>
            <a:r>
              <a:rPr lang="en-US" sz="4000" dirty="0">
                <a:latin typeface="Cooper Black" panose="0208090404030B020404" pitchFamily="18" charset="77"/>
              </a:rPr>
              <a:t> </a:t>
            </a:r>
            <a:r>
              <a:rPr lang="en-US" sz="4000" dirty="0" err="1">
                <a:latin typeface="Cooper Black" panose="0208090404030B020404" pitchFamily="18" charset="77"/>
              </a:rPr>
              <a:t>Mahak</a:t>
            </a:r>
            <a:r>
              <a:rPr lang="en-US" sz="4000" dirty="0">
                <a:latin typeface="Cooper Black" panose="0208090404030B020404" pitchFamily="18" charset="77"/>
              </a:rPr>
              <a:t> </a:t>
            </a:r>
            <a:r>
              <a:rPr lang="en-US" sz="4000" dirty="0" err="1">
                <a:latin typeface="Cooper Black" panose="0208090404030B020404" pitchFamily="18" charset="77"/>
              </a:rPr>
              <a:t>Vaish</a:t>
            </a:r>
            <a:endParaRPr lang="en-US" sz="4000" dirty="0"/>
          </a:p>
        </p:txBody>
      </p:sp>
    </p:spTree>
    <p:extLst>
      <p:ext uri="{BB962C8B-B14F-4D97-AF65-F5344CB8AC3E}">
        <p14:creationId xmlns:p14="http://schemas.microsoft.com/office/powerpoint/2010/main" val="649970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EA68B-4C9C-7142-94D4-C19C70B4F2A6}"/>
              </a:ext>
            </a:extLst>
          </p:cNvPr>
          <p:cNvPicPr>
            <a:picLocks noChangeAspect="1"/>
          </p:cNvPicPr>
          <p:nvPr/>
        </p:nvPicPr>
        <p:blipFill>
          <a:blip r:embed="rId2"/>
          <a:stretch>
            <a:fillRect/>
          </a:stretch>
        </p:blipFill>
        <p:spPr>
          <a:xfrm>
            <a:off x="1838325" y="1543050"/>
            <a:ext cx="7734300" cy="4833938"/>
          </a:xfrm>
          <a:prstGeom prst="rect">
            <a:avLst/>
          </a:prstGeom>
        </p:spPr>
      </p:pic>
      <p:sp>
        <p:nvSpPr>
          <p:cNvPr id="4" name="TextBox 3">
            <a:extLst>
              <a:ext uri="{FF2B5EF4-FFF2-40B4-BE49-F238E27FC236}">
                <a16:creationId xmlns:a16="http://schemas.microsoft.com/office/drawing/2014/main" id="{C1245B2A-31D8-2E4C-9752-65D6E0DB4C88}"/>
              </a:ext>
            </a:extLst>
          </p:cNvPr>
          <p:cNvSpPr txBox="1"/>
          <p:nvPr/>
        </p:nvSpPr>
        <p:spPr>
          <a:xfrm>
            <a:off x="850844" y="523874"/>
            <a:ext cx="9709261" cy="707886"/>
          </a:xfrm>
          <a:prstGeom prst="rect">
            <a:avLst/>
          </a:prstGeom>
          <a:noFill/>
        </p:spPr>
        <p:txBody>
          <a:bodyPr wrap="none" rtlCol="0">
            <a:spAutoFit/>
          </a:bodyPr>
          <a:lstStyle/>
          <a:p>
            <a:r>
              <a:rPr lang="en-US" sz="4000" dirty="0">
                <a:latin typeface="Arial Rounded MT Bold" panose="020F0704030504030204" pitchFamily="34" charset="77"/>
              </a:rPr>
              <a:t>Glimpse of Workshop- </a:t>
            </a:r>
            <a:r>
              <a:rPr lang="en-US" sz="4000" dirty="0" err="1">
                <a:latin typeface="Arial Rounded MT Bold" panose="020F0704030504030204" pitchFamily="34" charset="77"/>
              </a:rPr>
              <a:t>Ms</a:t>
            </a:r>
            <a:r>
              <a:rPr lang="en-US" sz="4000" dirty="0">
                <a:latin typeface="Arial Rounded MT Bold" panose="020F0704030504030204" pitchFamily="34" charset="77"/>
              </a:rPr>
              <a:t> </a:t>
            </a:r>
            <a:r>
              <a:rPr lang="en-US" sz="4000" dirty="0" err="1">
                <a:latin typeface="Arial Rounded MT Bold" panose="020F0704030504030204" pitchFamily="34" charset="77"/>
              </a:rPr>
              <a:t>Mahak</a:t>
            </a:r>
            <a:r>
              <a:rPr lang="en-US" sz="4000" dirty="0">
                <a:latin typeface="Arial Rounded MT Bold" panose="020F0704030504030204" pitchFamily="34" charset="77"/>
              </a:rPr>
              <a:t> </a:t>
            </a:r>
            <a:r>
              <a:rPr lang="en-US" sz="4000" dirty="0" err="1">
                <a:latin typeface="Arial Rounded MT Bold" panose="020F0704030504030204" pitchFamily="34" charset="77"/>
              </a:rPr>
              <a:t>vaish</a:t>
            </a:r>
            <a:endParaRPr lang="en-US" sz="4000" dirty="0"/>
          </a:p>
        </p:txBody>
      </p:sp>
    </p:spTree>
    <p:extLst>
      <p:ext uri="{BB962C8B-B14F-4D97-AF65-F5344CB8AC3E}">
        <p14:creationId xmlns:p14="http://schemas.microsoft.com/office/powerpoint/2010/main" val="144995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A6F833-4AD9-B64E-AC4A-0BF0D3CE5C1F}"/>
              </a:ext>
            </a:extLst>
          </p:cNvPr>
          <p:cNvSpPr/>
          <p:nvPr/>
        </p:nvSpPr>
        <p:spPr>
          <a:xfrm>
            <a:off x="896508" y="311948"/>
            <a:ext cx="7680949" cy="769441"/>
          </a:xfrm>
          <a:prstGeom prst="rect">
            <a:avLst/>
          </a:prstGeom>
        </p:spPr>
        <p:txBody>
          <a:bodyPr wrap="none">
            <a:spAutoFit/>
          </a:bodyPr>
          <a:lstStyle/>
          <a:p>
            <a:r>
              <a:rPr lang="en-US" sz="4400" dirty="0">
                <a:latin typeface="Cooper Black" panose="0208090404030B020404" pitchFamily="18" charset="77"/>
              </a:rPr>
              <a:t>Workshop – </a:t>
            </a:r>
            <a:r>
              <a:rPr lang="en-US" sz="4400" dirty="0" err="1">
                <a:latin typeface="Cooper Black" panose="0208090404030B020404" pitchFamily="18" charset="77"/>
              </a:rPr>
              <a:t>Ms</a:t>
            </a:r>
            <a:r>
              <a:rPr lang="en-US" sz="4400" dirty="0">
                <a:latin typeface="Cooper Black" panose="0208090404030B020404" pitchFamily="18" charset="77"/>
              </a:rPr>
              <a:t> </a:t>
            </a:r>
            <a:r>
              <a:rPr lang="en-US" sz="4400" dirty="0" err="1">
                <a:latin typeface="Cooper Black" panose="0208090404030B020404" pitchFamily="18" charset="77"/>
              </a:rPr>
              <a:t>Anuja</a:t>
            </a:r>
            <a:r>
              <a:rPr lang="en-US" sz="4400" dirty="0">
                <a:latin typeface="Cooper Black" panose="0208090404030B020404" pitchFamily="18" charset="77"/>
              </a:rPr>
              <a:t> Roy</a:t>
            </a:r>
            <a:endParaRPr lang="en-US" sz="4400" dirty="0"/>
          </a:p>
        </p:txBody>
      </p:sp>
      <p:pic>
        <p:nvPicPr>
          <p:cNvPr id="5" name="Picture 4">
            <a:extLst>
              <a:ext uri="{FF2B5EF4-FFF2-40B4-BE49-F238E27FC236}">
                <a16:creationId xmlns:a16="http://schemas.microsoft.com/office/drawing/2014/main" id="{4B464AC0-25E0-6644-B153-D426E93D1BB7}"/>
              </a:ext>
            </a:extLst>
          </p:cNvPr>
          <p:cNvPicPr>
            <a:picLocks noChangeAspect="1"/>
          </p:cNvPicPr>
          <p:nvPr/>
        </p:nvPicPr>
        <p:blipFill>
          <a:blip r:embed="rId2"/>
          <a:stretch>
            <a:fillRect/>
          </a:stretch>
        </p:blipFill>
        <p:spPr>
          <a:xfrm>
            <a:off x="1218211" y="1562203"/>
            <a:ext cx="4512623" cy="4512623"/>
          </a:xfrm>
          <a:prstGeom prst="rect">
            <a:avLst/>
          </a:prstGeom>
        </p:spPr>
      </p:pic>
      <p:sp>
        <p:nvSpPr>
          <p:cNvPr id="6" name="TextBox 5">
            <a:extLst>
              <a:ext uri="{FF2B5EF4-FFF2-40B4-BE49-F238E27FC236}">
                <a16:creationId xmlns:a16="http://schemas.microsoft.com/office/drawing/2014/main" id="{2DC7CB68-4965-5840-A2E3-EEFB460D828F}"/>
              </a:ext>
            </a:extLst>
          </p:cNvPr>
          <p:cNvSpPr txBox="1"/>
          <p:nvPr/>
        </p:nvSpPr>
        <p:spPr>
          <a:xfrm>
            <a:off x="6171302" y="1562203"/>
            <a:ext cx="4512623" cy="4985980"/>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Educator and Business Consultant </a:t>
            </a:r>
            <a:r>
              <a:rPr lang="en-US" sz="2000" dirty="0" err="1">
                <a:latin typeface="Times New Roman" panose="02020603050405020304" pitchFamily="18" charset="0"/>
                <a:cs typeface="Times New Roman" panose="02020603050405020304" pitchFamily="18" charset="0"/>
              </a:rPr>
              <a:t>Ms</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Anuja</a:t>
            </a:r>
            <a:r>
              <a:rPr lang="en-US" sz="2000" dirty="0">
                <a:latin typeface="Times New Roman" panose="02020603050405020304" pitchFamily="18" charset="0"/>
                <a:cs typeface="Times New Roman" panose="02020603050405020304" pitchFamily="18" charset="0"/>
              </a:rPr>
              <a:t> Roy took session on Mind management on 3</a:t>
            </a:r>
            <a:r>
              <a:rPr lang="en-US" sz="2000" baseline="30000" dirty="0">
                <a:latin typeface="Times New Roman" panose="02020603050405020304" pitchFamily="18" charset="0"/>
                <a:cs typeface="Times New Roman" panose="02020603050405020304" pitchFamily="18" charset="0"/>
              </a:rPr>
              <a:t>rd</a:t>
            </a:r>
            <a:r>
              <a:rPr lang="en-US" sz="2000" dirty="0">
                <a:latin typeface="Times New Roman" panose="02020603050405020304" pitchFamily="18" charset="0"/>
                <a:cs typeface="Times New Roman" panose="02020603050405020304" pitchFamily="18" charset="0"/>
              </a:rPr>
              <a:t> July, 2021.</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She explained in detail about ways we can remain positive and ask students to identify their values for which they are passionate.</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Auditing their time is another tip she gave to students.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She also discussed mind management techniques.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Her session was quite interactive with students.</a:t>
            </a:r>
          </a:p>
          <a:p>
            <a:pPr marL="285750" indent="-285750" algn="just">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174(81) students participated in the session.</a:t>
            </a:r>
          </a:p>
          <a:p>
            <a:endParaRPr lang="en-US" dirty="0"/>
          </a:p>
        </p:txBody>
      </p:sp>
    </p:spTree>
    <p:extLst>
      <p:ext uri="{BB962C8B-B14F-4D97-AF65-F5344CB8AC3E}">
        <p14:creationId xmlns:p14="http://schemas.microsoft.com/office/powerpoint/2010/main" val="138158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6799-FF1B-DF40-9FA8-EDEDD907903C}"/>
              </a:ext>
            </a:extLst>
          </p:cNvPr>
          <p:cNvSpPr>
            <a:spLocks noGrp="1"/>
          </p:cNvSpPr>
          <p:nvPr>
            <p:ph type="title"/>
          </p:nvPr>
        </p:nvSpPr>
        <p:spPr>
          <a:xfrm>
            <a:off x="2971800" y="602813"/>
            <a:ext cx="5205627" cy="615553"/>
          </a:xfrm>
          <a:solidFill>
            <a:schemeClr val="accent5"/>
          </a:solidFill>
        </p:spPr>
        <p:txBody>
          <a:bodyPr/>
          <a:lstStyle/>
          <a:p>
            <a:pPr algn="ctr"/>
            <a:r>
              <a:rPr lang="en-IN" u="sng" spc="-290" dirty="0">
                <a:uFill>
                  <a:solidFill>
                    <a:srgbClr val="DEF4F7"/>
                  </a:solidFill>
                </a:uFill>
              </a:rPr>
              <a:t>Highlights of the Session</a:t>
            </a:r>
            <a:endParaRPr lang="en-US" dirty="0"/>
          </a:p>
        </p:txBody>
      </p:sp>
      <p:sp>
        <p:nvSpPr>
          <p:cNvPr id="3" name="Text Placeholder 2">
            <a:extLst>
              <a:ext uri="{FF2B5EF4-FFF2-40B4-BE49-F238E27FC236}">
                <a16:creationId xmlns:a16="http://schemas.microsoft.com/office/drawing/2014/main" id="{F56273B6-3849-B942-B145-9226252E351C}"/>
              </a:ext>
            </a:extLst>
          </p:cNvPr>
          <p:cNvSpPr>
            <a:spLocks noGrp="1"/>
          </p:cNvSpPr>
          <p:nvPr>
            <p:ph type="body" idx="1"/>
          </p:nvPr>
        </p:nvSpPr>
        <p:spPr/>
        <p:txBody>
          <a:bodyPr/>
          <a:lstStyle/>
          <a:p>
            <a:endParaRPr lang="en-US" dirty="0"/>
          </a:p>
        </p:txBody>
      </p:sp>
      <p:pic>
        <p:nvPicPr>
          <p:cNvPr id="1026" name="Picture 2">
            <a:extLst>
              <a:ext uri="{FF2B5EF4-FFF2-40B4-BE49-F238E27FC236}">
                <a16:creationId xmlns:a16="http://schemas.microsoft.com/office/drawing/2014/main" id="{942232CC-43F9-884C-91E3-43A59936B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527" y="1733550"/>
            <a:ext cx="7491307" cy="4213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21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4356" y="0"/>
            <a:ext cx="12314555" cy="6980555"/>
            <a:chOff x="-54356" y="0"/>
            <a:chExt cx="12314555" cy="6980555"/>
          </a:xfrm>
        </p:grpSpPr>
        <p:sp>
          <p:nvSpPr>
            <p:cNvPr id="3" name="object 3"/>
            <p:cNvSpPr/>
            <p:nvPr/>
          </p:nvSpPr>
          <p:spPr>
            <a:xfrm>
              <a:off x="0" y="513575"/>
              <a:ext cx="12191999" cy="63444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390143" y="381000"/>
              <a:ext cx="11425428" cy="6091428"/>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7893" y="158750"/>
              <a:ext cx="11870055" cy="6536055"/>
            </a:xfrm>
            <a:custGeom>
              <a:avLst/>
              <a:gdLst/>
              <a:ahLst/>
              <a:cxnLst/>
              <a:rect l="l" t="t" r="r" b="b"/>
              <a:pathLst>
                <a:path w="11870055" h="6536055">
                  <a:moveTo>
                    <a:pt x="0" y="6535928"/>
                  </a:moveTo>
                  <a:lnTo>
                    <a:pt x="11869928" y="6535928"/>
                  </a:lnTo>
                  <a:lnTo>
                    <a:pt x="11869928" y="0"/>
                  </a:lnTo>
                  <a:lnTo>
                    <a:pt x="0" y="0"/>
                  </a:lnTo>
                  <a:lnTo>
                    <a:pt x="0" y="6535928"/>
                  </a:lnTo>
                  <a:close/>
                </a:path>
              </a:pathLst>
            </a:custGeom>
            <a:ln w="444500">
              <a:solidFill>
                <a:srgbClr val="000000"/>
              </a:solidFill>
            </a:ln>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028700" y="733883"/>
            <a:ext cx="10134600" cy="627736"/>
          </a:xfrm>
          <a:prstGeom prst="rect">
            <a:avLst/>
          </a:prstGeom>
          <a:solidFill>
            <a:schemeClr val="accent5"/>
          </a:solidFill>
        </p:spPr>
        <p:txBody>
          <a:bodyPr vert="horz" wrap="square" lIns="0" tIns="12065" rIns="0" bIns="0" rtlCol="0">
            <a:spAutoFit/>
          </a:bodyPr>
          <a:lstStyle/>
          <a:p>
            <a:pPr marL="12700" algn="l">
              <a:lnSpc>
                <a:spcPct val="100000"/>
              </a:lnSpc>
              <a:spcBef>
                <a:spcPts val="95"/>
              </a:spcBef>
            </a:pPr>
            <a:r>
              <a:rPr lang="en-US" u="sng" spc="-15" dirty="0">
                <a:uFill>
                  <a:solidFill>
                    <a:srgbClr val="DEF4F7"/>
                  </a:solidFill>
                </a:uFill>
              </a:rPr>
              <a:t> </a:t>
            </a:r>
            <a:r>
              <a:rPr lang="en-IN" u="sng" spc="-10" dirty="0">
                <a:uFill>
                  <a:solidFill>
                    <a:srgbClr val="DEF4F7"/>
                  </a:solidFill>
                </a:uFill>
              </a:rPr>
              <a:t>Session On Self Awareness and  Self Esteem</a:t>
            </a:r>
            <a:endParaRPr u="sng" spc="-130" dirty="0">
              <a:uFill>
                <a:solidFill>
                  <a:srgbClr val="DEF4F7"/>
                </a:solidFill>
              </a:uFill>
            </a:endParaRPr>
          </a:p>
        </p:txBody>
      </p:sp>
      <p:sp>
        <p:nvSpPr>
          <p:cNvPr id="7" name="object 7"/>
          <p:cNvSpPr txBox="1"/>
          <p:nvPr/>
        </p:nvSpPr>
        <p:spPr>
          <a:xfrm>
            <a:off x="6123008" y="1931219"/>
            <a:ext cx="4658360" cy="3889270"/>
          </a:xfrm>
          <a:prstGeom prst="rect">
            <a:avLst/>
          </a:prstGeom>
        </p:spPr>
        <p:txBody>
          <a:bodyPr vert="horz" wrap="square" lIns="0" tIns="34925" rIns="0" bIns="0" rtlCol="0">
            <a:spAutoFit/>
          </a:bodyPr>
          <a:lstStyle/>
          <a:p>
            <a:pPr marL="271145" marR="166370" indent="-182880" algn="just">
              <a:lnSpc>
                <a:spcPts val="1400"/>
              </a:lnSpc>
              <a:spcBef>
                <a:spcPts val="275"/>
              </a:spcBef>
              <a:buClr>
                <a:srgbClr val="252525"/>
              </a:buClr>
              <a:buFont typeface="Arial"/>
              <a:buChar char="◦"/>
              <a:tabLst>
                <a:tab pos="271780" algn="l"/>
              </a:tabLst>
            </a:pPr>
            <a:r>
              <a:rPr sz="1400" spc="-15"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session </a:t>
            </a:r>
            <a:r>
              <a:rPr sz="1400" spc="-15" dirty="0">
                <a:latin typeface="Times New Roman" panose="02020603050405020304" pitchFamily="18" charset="0"/>
                <a:cs typeface="Times New Roman" panose="02020603050405020304" pitchFamily="18" charset="0"/>
              </a:rPr>
              <a:t>was </a:t>
            </a:r>
            <a:r>
              <a:rPr sz="1400" spc="-5" dirty="0">
                <a:latin typeface="Times New Roman" panose="02020603050405020304" pitchFamily="18" charset="0"/>
                <a:cs typeface="Times New Roman" panose="02020603050405020304" pitchFamily="18" charset="0"/>
              </a:rPr>
              <a:t>organised on four different </a:t>
            </a:r>
            <a:r>
              <a:rPr sz="1400" spc="-10" dirty="0">
                <a:latin typeface="Times New Roman" panose="02020603050405020304" pitchFamily="18" charset="0"/>
                <a:cs typeface="Times New Roman" panose="02020603050405020304" pitchFamily="18" charset="0"/>
              </a:rPr>
              <a:t>dates </a:t>
            </a:r>
            <a:r>
              <a:rPr sz="1400" spc="-5" dirty="0">
                <a:latin typeface="Times New Roman" panose="02020603050405020304" pitchFamily="18" charset="0"/>
                <a:cs typeface="Times New Roman" panose="02020603050405020304" pitchFamily="18" charset="0"/>
              </a:rPr>
              <a:t>i.e.,  </a:t>
            </a:r>
            <a:r>
              <a:rPr sz="1400" b="1" spc="-5" dirty="0">
                <a:latin typeface="Times New Roman" panose="02020603050405020304" pitchFamily="18" charset="0"/>
                <a:cs typeface="Times New Roman" panose="02020603050405020304" pitchFamily="18" charset="0"/>
              </a:rPr>
              <a:t>7</a:t>
            </a:r>
            <a:r>
              <a:rPr sz="1400" b="1" spc="-7" baseline="26143" dirty="0">
                <a:latin typeface="Times New Roman" panose="02020603050405020304" pitchFamily="18" charset="0"/>
                <a:cs typeface="Times New Roman" panose="02020603050405020304" pitchFamily="18" charset="0"/>
              </a:rPr>
              <a:t>th</a:t>
            </a:r>
            <a:r>
              <a:rPr sz="1400" b="1" spc="-5" dirty="0">
                <a:latin typeface="Times New Roman" panose="02020603050405020304" pitchFamily="18" charset="0"/>
                <a:cs typeface="Times New Roman" panose="02020603050405020304" pitchFamily="18" charset="0"/>
              </a:rPr>
              <a:t>, 9</a:t>
            </a:r>
            <a:r>
              <a:rPr sz="1400" b="1" spc="-7" baseline="26143" dirty="0">
                <a:latin typeface="Times New Roman" panose="02020603050405020304" pitchFamily="18" charset="0"/>
                <a:cs typeface="Times New Roman" panose="02020603050405020304" pitchFamily="18" charset="0"/>
              </a:rPr>
              <a:t>th</a:t>
            </a:r>
            <a:r>
              <a:rPr sz="1400" b="1" spc="-5" dirty="0">
                <a:latin typeface="Times New Roman" panose="02020603050405020304" pitchFamily="18" charset="0"/>
                <a:cs typeface="Times New Roman" panose="02020603050405020304" pitchFamily="18" charset="0"/>
              </a:rPr>
              <a:t>, 10</a:t>
            </a:r>
            <a:r>
              <a:rPr sz="1400" b="1" spc="-7" baseline="26143" dirty="0">
                <a:latin typeface="Times New Roman" panose="02020603050405020304" pitchFamily="18" charset="0"/>
                <a:cs typeface="Times New Roman" panose="02020603050405020304" pitchFamily="18" charset="0"/>
              </a:rPr>
              <a:t>th </a:t>
            </a:r>
            <a:r>
              <a:rPr sz="1400" b="1" spc="-10" dirty="0">
                <a:latin typeface="Times New Roman" panose="02020603050405020304" pitchFamily="18" charset="0"/>
                <a:cs typeface="Times New Roman" panose="02020603050405020304" pitchFamily="18" charset="0"/>
              </a:rPr>
              <a:t>and </a:t>
            </a:r>
            <a:r>
              <a:rPr sz="1400" b="1" spc="-15" dirty="0">
                <a:latin typeface="Times New Roman" panose="02020603050405020304" pitchFamily="18" charset="0"/>
                <a:cs typeface="Times New Roman" panose="02020603050405020304" pitchFamily="18" charset="0"/>
              </a:rPr>
              <a:t>11</a:t>
            </a:r>
            <a:r>
              <a:rPr sz="1400" b="1" spc="-22" baseline="26143" dirty="0">
                <a:latin typeface="Times New Roman" panose="02020603050405020304" pitchFamily="18" charset="0"/>
                <a:cs typeface="Times New Roman" panose="02020603050405020304" pitchFamily="18" charset="0"/>
              </a:rPr>
              <a:t>th </a:t>
            </a:r>
            <a:r>
              <a:rPr sz="1400" b="1" spc="-5" dirty="0">
                <a:latin typeface="Times New Roman" panose="02020603050405020304" pitchFamily="18" charset="0"/>
                <a:cs typeface="Times New Roman" panose="02020603050405020304" pitchFamily="18" charset="0"/>
              </a:rPr>
              <a:t>of </a:t>
            </a:r>
            <a:r>
              <a:rPr sz="1400" b="1" spc="-10" dirty="0">
                <a:latin typeface="Times New Roman" panose="02020603050405020304" pitchFamily="18" charset="0"/>
                <a:cs typeface="Times New Roman" panose="02020603050405020304" pitchFamily="18" charset="0"/>
              </a:rPr>
              <a:t>December 2021 </a:t>
            </a:r>
            <a:r>
              <a:rPr sz="1400" spc="-5" dirty="0">
                <a:latin typeface="Times New Roman" panose="02020603050405020304" pitchFamily="18" charset="0"/>
                <a:cs typeface="Times New Roman" panose="02020603050405020304" pitchFamily="18" charset="0"/>
              </a:rPr>
              <a:t>for </a:t>
            </a:r>
            <a:r>
              <a:rPr sz="1400" b="1" spc="-10" dirty="0">
                <a:latin typeface="Times New Roman" panose="02020603050405020304" pitchFamily="18" charset="0"/>
                <a:cs typeface="Times New Roman" panose="02020603050405020304" pitchFamily="18" charset="0"/>
              </a:rPr>
              <a:t>GROUPS 1,2,3 and </a:t>
            </a:r>
            <a:r>
              <a:rPr sz="1400" b="1" spc="-5" dirty="0">
                <a:latin typeface="Times New Roman" panose="02020603050405020304" pitchFamily="18" charset="0"/>
                <a:cs typeface="Times New Roman" panose="02020603050405020304" pitchFamily="18" charset="0"/>
              </a:rPr>
              <a:t>4  </a:t>
            </a:r>
            <a:r>
              <a:rPr sz="1400" spc="-5" dirty="0">
                <a:latin typeface="Times New Roman" panose="02020603050405020304" pitchFamily="18" charset="0"/>
                <a:cs typeface="Times New Roman" panose="02020603050405020304" pitchFamily="18" charset="0"/>
              </a:rPr>
              <a:t>respectively.</a:t>
            </a:r>
            <a:endParaRPr sz="1400" dirty="0">
              <a:latin typeface="Times New Roman" panose="02020603050405020304" pitchFamily="18" charset="0"/>
              <a:cs typeface="Times New Roman" panose="02020603050405020304" pitchFamily="18" charset="0"/>
            </a:endParaRPr>
          </a:p>
          <a:p>
            <a:pPr marL="271780" indent="-182880" algn="just">
              <a:lnSpc>
                <a:spcPct val="100000"/>
              </a:lnSpc>
              <a:spcBef>
                <a:spcPts val="730"/>
              </a:spcBef>
              <a:buClr>
                <a:srgbClr val="252525"/>
              </a:buClr>
              <a:buFont typeface="Arial"/>
              <a:buChar char="◦"/>
              <a:tabLst>
                <a:tab pos="271780" algn="l"/>
              </a:tabLst>
            </a:pPr>
            <a:r>
              <a:rPr sz="1400" spc="-15"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Session </a:t>
            </a:r>
            <a:r>
              <a:rPr sz="1400" spc="-15" dirty="0">
                <a:latin typeface="Times New Roman" panose="02020603050405020304" pitchFamily="18" charset="0"/>
                <a:cs typeface="Times New Roman" panose="02020603050405020304" pitchFamily="18" charset="0"/>
              </a:rPr>
              <a:t>was </a:t>
            </a:r>
            <a:r>
              <a:rPr sz="1400" spc="-5" dirty="0">
                <a:latin typeface="Times New Roman" panose="02020603050405020304" pitchFamily="18" charset="0"/>
                <a:cs typeface="Times New Roman" panose="02020603050405020304" pitchFamily="18" charset="0"/>
              </a:rPr>
              <a:t>led by </a:t>
            </a:r>
            <a:r>
              <a:rPr sz="1400" b="1" spc="-5" dirty="0">
                <a:latin typeface="Times New Roman" panose="02020603050405020304" pitchFamily="18" charset="0"/>
                <a:cs typeface="Times New Roman" panose="02020603050405020304" pitchFamily="18" charset="0"/>
              </a:rPr>
              <a:t>MR. GOVIND</a:t>
            </a:r>
            <a:r>
              <a:rPr sz="1400" b="1" spc="125" dirty="0">
                <a:latin typeface="Times New Roman" panose="02020603050405020304" pitchFamily="18" charset="0"/>
                <a:cs typeface="Times New Roman" panose="02020603050405020304" pitchFamily="18" charset="0"/>
              </a:rPr>
              <a:t> </a:t>
            </a:r>
            <a:r>
              <a:rPr sz="1400" b="1" spc="-5" dirty="0">
                <a:latin typeface="Times New Roman" panose="02020603050405020304" pitchFamily="18" charset="0"/>
                <a:cs typeface="Times New Roman" panose="02020603050405020304" pitchFamily="18" charset="0"/>
              </a:rPr>
              <a:t>MISHRA</a:t>
            </a:r>
            <a:r>
              <a:rPr lang="en-US" sz="1400" b="1" spc="-5" dirty="0">
                <a:latin typeface="Times New Roman" panose="02020603050405020304" pitchFamily="18" charset="0"/>
                <a:cs typeface="Times New Roman" panose="02020603050405020304" pitchFamily="18" charset="0"/>
              </a:rPr>
              <a:t>, </a:t>
            </a:r>
            <a:r>
              <a:rPr lang="en-US" sz="1400" spc="-5" dirty="0">
                <a:latin typeface="Times New Roman" panose="02020603050405020304" pitchFamily="18" charset="0"/>
                <a:cs typeface="Times New Roman" panose="02020603050405020304" pitchFamily="18" charset="0"/>
              </a:rPr>
              <a:t>who is Business Consultant, success Coach and Public speaker and is also a co-founder of ‘Leaders Avenue’.</a:t>
            </a:r>
            <a:endParaRPr sz="1400" dirty="0">
              <a:latin typeface="Times New Roman" panose="02020603050405020304" pitchFamily="18" charset="0"/>
              <a:cs typeface="Times New Roman" panose="02020603050405020304" pitchFamily="18" charset="0"/>
            </a:endParaRPr>
          </a:p>
          <a:p>
            <a:pPr marL="271145" marR="93980" indent="-182880" algn="just">
              <a:lnSpc>
                <a:spcPct val="89700"/>
              </a:lnSpc>
              <a:spcBef>
                <a:spcPts val="905"/>
              </a:spcBef>
              <a:buClr>
                <a:srgbClr val="252525"/>
              </a:buClr>
              <a:buFont typeface="Arial"/>
              <a:buChar char="◦"/>
              <a:tabLst>
                <a:tab pos="271780" algn="l"/>
              </a:tabLst>
            </a:pPr>
            <a:r>
              <a:rPr sz="1400" spc="-15" dirty="0">
                <a:latin typeface="Times New Roman" panose="02020603050405020304" pitchFamily="18" charset="0"/>
                <a:cs typeface="Times New Roman" panose="02020603050405020304" pitchFamily="18" charset="0"/>
              </a:rPr>
              <a:t>The </a:t>
            </a:r>
            <a:r>
              <a:rPr sz="1400" dirty="0">
                <a:latin typeface="Times New Roman" panose="02020603050405020304" pitchFamily="18" charset="0"/>
                <a:cs typeface="Times New Roman" panose="02020603050405020304" pitchFamily="18" charset="0"/>
              </a:rPr>
              <a:t>aim </a:t>
            </a:r>
            <a:r>
              <a:rPr sz="1400" spc="-5" dirty="0">
                <a:latin typeface="Times New Roman" panose="02020603050405020304" pitchFamily="18" charset="0"/>
                <a:cs typeface="Times New Roman" panose="02020603050405020304" pitchFamily="18" charset="0"/>
              </a:rPr>
              <a:t>of </a:t>
            </a:r>
            <a:r>
              <a:rPr sz="1400" spc="-10"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session </a:t>
            </a:r>
            <a:r>
              <a:rPr sz="1400" spc="-15" dirty="0">
                <a:latin typeface="Times New Roman" panose="02020603050405020304" pitchFamily="18" charset="0"/>
                <a:cs typeface="Times New Roman" panose="02020603050405020304" pitchFamily="18" charset="0"/>
              </a:rPr>
              <a:t>was </a:t>
            </a:r>
            <a:r>
              <a:rPr sz="1400" spc="-10" dirty="0">
                <a:latin typeface="Times New Roman" panose="02020603050405020304" pitchFamily="18" charset="0"/>
                <a:cs typeface="Times New Roman" panose="02020603050405020304" pitchFamily="18" charset="0"/>
              </a:rPr>
              <a:t>to </a:t>
            </a:r>
            <a:r>
              <a:rPr sz="1400" spc="-5" dirty="0">
                <a:latin typeface="Times New Roman" panose="02020603050405020304" pitchFamily="18" charset="0"/>
                <a:cs typeface="Times New Roman" panose="02020603050405020304" pitchFamily="18" charset="0"/>
              </a:rPr>
              <a:t>deliver </a:t>
            </a:r>
            <a:r>
              <a:rPr sz="1400" spc="-10" dirty="0">
                <a:latin typeface="Times New Roman" panose="02020603050405020304" pitchFamily="18" charset="0"/>
                <a:cs typeface="Times New Roman" panose="02020603050405020304" pitchFamily="18" charset="0"/>
              </a:rPr>
              <a:t>the actual  </a:t>
            </a:r>
            <a:r>
              <a:rPr sz="1400" spc="-5" dirty="0">
                <a:latin typeface="Times New Roman" panose="02020603050405020304" pitchFamily="18" charset="0"/>
                <a:cs typeface="Times New Roman" panose="02020603050405020304" pitchFamily="18" charset="0"/>
              </a:rPr>
              <a:t>meaning of SELF AWARENESS i.e. </a:t>
            </a:r>
            <a:r>
              <a:rPr sz="1400" b="1" spc="-5" dirty="0">
                <a:solidFill>
                  <a:srgbClr val="1F2023"/>
                </a:solidFill>
                <a:latin typeface="Times New Roman" panose="02020603050405020304" pitchFamily="18" charset="0"/>
                <a:cs typeface="Times New Roman" panose="02020603050405020304" pitchFamily="18" charset="0"/>
              </a:rPr>
              <a:t>Self</a:t>
            </a:r>
            <a:r>
              <a:rPr sz="1400" spc="-5" dirty="0">
                <a:solidFill>
                  <a:srgbClr val="1F2023"/>
                </a:solidFill>
                <a:latin typeface="Times New Roman" panose="02020603050405020304" pitchFamily="18" charset="0"/>
                <a:cs typeface="Times New Roman" panose="02020603050405020304" pitchFamily="18" charset="0"/>
              </a:rPr>
              <a:t>-</a:t>
            </a:r>
            <a:r>
              <a:rPr sz="1400" b="1" spc="-5" dirty="0">
                <a:solidFill>
                  <a:srgbClr val="1F2023"/>
                </a:solidFill>
                <a:latin typeface="Times New Roman" panose="02020603050405020304" pitchFamily="18" charset="0"/>
                <a:cs typeface="Times New Roman" panose="02020603050405020304" pitchFamily="18" charset="0"/>
              </a:rPr>
              <a:t>awareness </a:t>
            </a:r>
            <a:r>
              <a:rPr sz="1400" spc="-5" dirty="0">
                <a:solidFill>
                  <a:srgbClr val="1F2023"/>
                </a:solidFill>
                <a:latin typeface="Times New Roman" panose="02020603050405020304" pitchFamily="18" charset="0"/>
                <a:cs typeface="Times New Roman" panose="02020603050405020304" pitchFamily="18" charset="0"/>
              </a:rPr>
              <a:t>is the  ability to focus on yourself and how </a:t>
            </a:r>
            <a:r>
              <a:rPr sz="1400" spc="-10" dirty="0">
                <a:solidFill>
                  <a:srgbClr val="1F2023"/>
                </a:solidFill>
                <a:latin typeface="Times New Roman" panose="02020603050405020304" pitchFamily="18" charset="0"/>
                <a:cs typeface="Times New Roman" panose="02020603050405020304" pitchFamily="18" charset="0"/>
              </a:rPr>
              <a:t>your </a:t>
            </a:r>
            <a:r>
              <a:rPr sz="1400" spc="-5" dirty="0">
                <a:solidFill>
                  <a:srgbClr val="1F2023"/>
                </a:solidFill>
                <a:latin typeface="Times New Roman" panose="02020603050405020304" pitchFamily="18" charset="0"/>
                <a:cs typeface="Times New Roman" panose="02020603050405020304" pitchFamily="18" charset="0"/>
              </a:rPr>
              <a:t>actions, thoughts,  or emotions do or don't align </a:t>
            </a:r>
            <a:r>
              <a:rPr sz="1400" spc="-10" dirty="0">
                <a:solidFill>
                  <a:srgbClr val="1F2023"/>
                </a:solidFill>
                <a:latin typeface="Times New Roman" panose="02020603050405020304" pitchFamily="18" charset="0"/>
                <a:cs typeface="Times New Roman" panose="02020603050405020304" pitchFamily="18" charset="0"/>
              </a:rPr>
              <a:t>with your </a:t>
            </a:r>
            <a:r>
              <a:rPr sz="1400" spc="-5" dirty="0">
                <a:solidFill>
                  <a:srgbClr val="1F2023"/>
                </a:solidFill>
                <a:latin typeface="Times New Roman" panose="02020603050405020304" pitchFamily="18" charset="0"/>
                <a:cs typeface="Times New Roman" panose="02020603050405020304" pitchFamily="18" charset="0"/>
              </a:rPr>
              <a:t>internal</a:t>
            </a:r>
            <a:r>
              <a:rPr sz="1400" spc="235" dirty="0">
                <a:solidFill>
                  <a:srgbClr val="1F2023"/>
                </a:solidFill>
                <a:latin typeface="Times New Roman" panose="02020603050405020304" pitchFamily="18" charset="0"/>
                <a:cs typeface="Times New Roman" panose="02020603050405020304" pitchFamily="18" charset="0"/>
              </a:rPr>
              <a:t> </a:t>
            </a:r>
            <a:r>
              <a:rPr sz="1400" spc="-5" dirty="0">
                <a:solidFill>
                  <a:srgbClr val="1F2023"/>
                </a:solidFill>
                <a:latin typeface="Times New Roman" panose="02020603050405020304" pitchFamily="18" charset="0"/>
                <a:cs typeface="Times New Roman" panose="02020603050405020304" pitchFamily="18" charset="0"/>
              </a:rPr>
              <a:t>standards.</a:t>
            </a:r>
            <a:endParaRPr sz="1400" dirty="0">
              <a:latin typeface="Times New Roman" panose="02020603050405020304" pitchFamily="18" charset="0"/>
              <a:cs typeface="Times New Roman" panose="02020603050405020304" pitchFamily="18" charset="0"/>
            </a:endParaRPr>
          </a:p>
          <a:p>
            <a:pPr marL="271145" marR="154305" indent="-182880" algn="just">
              <a:lnSpc>
                <a:spcPct val="89000"/>
              </a:lnSpc>
              <a:spcBef>
                <a:spcPts val="915"/>
              </a:spcBef>
              <a:buClr>
                <a:srgbClr val="252525"/>
              </a:buClr>
              <a:buChar char="◦"/>
              <a:tabLst>
                <a:tab pos="271780" algn="l"/>
              </a:tabLst>
            </a:pPr>
            <a:r>
              <a:rPr lang="en-US" sz="1400" dirty="0">
                <a:latin typeface="Times New Roman" panose="02020603050405020304" pitchFamily="18" charset="0"/>
                <a:cs typeface="Times New Roman" panose="02020603050405020304" pitchFamily="18" charset="0"/>
              </a:rPr>
              <a:t>Through videos and activities, he made students’ conscious of their own character, nature, feelings, as well as strengths and weaknesses. </a:t>
            </a:r>
          </a:p>
          <a:p>
            <a:pPr marL="271145" marR="154305" indent="-182880" algn="just">
              <a:lnSpc>
                <a:spcPct val="89000"/>
              </a:lnSpc>
              <a:spcBef>
                <a:spcPts val="915"/>
              </a:spcBef>
              <a:buClr>
                <a:srgbClr val="252525"/>
              </a:buClr>
              <a:buChar char="◦"/>
              <a:tabLst>
                <a:tab pos="271780" algn="l"/>
              </a:tabLst>
            </a:pPr>
            <a:r>
              <a:rPr sz="1400" spc="-5" dirty="0">
                <a:solidFill>
                  <a:srgbClr val="333333"/>
                </a:solidFill>
                <a:latin typeface="Times New Roman" panose="02020603050405020304" pitchFamily="18" charset="0"/>
                <a:cs typeface="Times New Roman" panose="02020603050405020304" pitchFamily="18" charset="0"/>
              </a:rPr>
              <a:t>The Session </a:t>
            </a:r>
            <a:r>
              <a:rPr sz="1400" spc="-10" dirty="0">
                <a:solidFill>
                  <a:srgbClr val="333333"/>
                </a:solidFill>
                <a:latin typeface="Times New Roman" panose="02020603050405020304" pitchFamily="18" charset="0"/>
                <a:cs typeface="Times New Roman" panose="02020603050405020304" pitchFamily="18" charset="0"/>
              </a:rPr>
              <a:t>was </a:t>
            </a:r>
            <a:r>
              <a:rPr sz="1400" spc="-5" dirty="0">
                <a:solidFill>
                  <a:srgbClr val="333333"/>
                </a:solidFill>
                <a:latin typeface="Times New Roman" panose="02020603050405020304" pitchFamily="18" charset="0"/>
                <a:cs typeface="Times New Roman" panose="02020603050405020304" pitchFamily="18" charset="0"/>
              </a:rPr>
              <a:t>impactful and </a:t>
            </a:r>
            <a:r>
              <a:rPr sz="1400" spc="-10" dirty="0">
                <a:solidFill>
                  <a:srgbClr val="333333"/>
                </a:solidFill>
                <a:latin typeface="Times New Roman" panose="02020603050405020304" pitchFamily="18" charset="0"/>
                <a:cs typeface="Times New Roman" panose="02020603050405020304" pitchFamily="18" charset="0"/>
              </a:rPr>
              <a:t>successful</a:t>
            </a:r>
            <a:r>
              <a:rPr lang="en-US" sz="1400" spc="-10" dirty="0">
                <a:solidFill>
                  <a:srgbClr val="333333"/>
                </a:solidFill>
                <a:latin typeface="Times New Roman" panose="02020603050405020304" pitchFamily="18" charset="0"/>
                <a:cs typeface="Times New Roman" panose="02020603050405020304" pitchFamily="18" charset="0"/>
              </a:rPr>
              <a:t>, </a:t>
            </a:r>
            <a:r>
              <a:rPr sz="1400" spc="-10" dirty="0">
                <a:solidFill>
                  <a:srgbClr val="333333"/>
                </a:solidFill>
                <a:latin typeface="Times New Roman" panose="02020603050405020304" pitchFamily="18" charset="0"/>
                <a:cs typeface="Times New Roman" panose="02020603050405020304" pitchFamily="18" charset="0"/>
              </a:rPr>
              <a:t>leaving </a:t>
            </a:r>
            <a:r>
              <a:rPr sz="1400" spc="-5" dirty="0">
                <a:solidFill>
                  <a:srgbClr val="333333"/>
                </a:solidFill>
                <a:latin typeface="Times New Roman" panose="02020603050405020304" pitchFamily="18" charset="0"/>
                <a:cs typeface="Times New Roman" panose="02020603050405020304" pitchFamily="18" charset="0"/>
              </a:rPr>
              <a:t>a </a:t>
            </a:r>
            <a:r>
              <a:rPr sz="1400" spc="-10" dirty="0">
                <a:solidFill>
                  <a:srgbClr val="333333"/>
                </a:solidFill>
                <a:latin typeface="Times New Roman" panose="02020603050405020304" pitchFamily="18" charset="0"/>
                <a:cs typeface="Times New Roman" panose="02020603050405020304" pitchFamily="18" charset="0"/>
              </a:rPr>
              <a:t>positive  </a:t>
            </a:r>
            <a:r>
              <a:rPr sz="1400" spc="-5" dirty="0">
                <a:solidFill>
                  <a:srgbClr val="333333"/>
                </a:solidFill>
                <a:latin typeface="Times New Roman" panose="02020603050405020304" pitchFamily="18" charset="0"/>
                <a:cs typeface="Times New Roman" panose="02020603050405020304" pitchFamily="18" charset="0"/>
              </a:rPr>
              <a:t>message.</a:t>
            </a:r>
            <a:endParaRPr lang="en-US" sz="1400" spc="-5" dirty="0">
              <a:solidFill>
                <a:srgbClr val="333333"/>
              </a:solidFill>
              <a:latin typeface="Times New Roman" panose="02020603050405020304" pitchFamily="18" charset="0"/>
              <a:cs typeface="Times New Roman" panose="02020603050405020304" pitchFamily="18" charset="0"/>
            </a:endParaRPr>
          </a:p>
          <a:p>
            <a:pPr marL="271145" marR="154305" indent="-182880" algn="just">
              <a:lnSpc>
                <a:spcPct val="89000"/>
              </a:lnSpc>
              <a:spcBef>
                <a:spcPts val="915"/>
              </a:spcBef>
              <a:buClr>
                <a:srgbClr val="252525"/>
              </a:buClr>
              <a:buChar char="◦"/>
              <a:tabLst>
                <a:tab pos="271780" algn="l"/>
              </a:tabLst>
            </a:pPr>
            <a:r>
              <a:rPr lang="en-US" sz="1400" dirty="0">
                <a:latin typeface="Times New Roman" panose="02020603050405020304" pitchFamily="18" charset="0"/>
                <a:cs typeface="Times New Roman" panose="02020603050405020304" pitchFamily="18" charset="0"/>
              </a:rPr>
              <a:t>In all 426(194) students attended his sessions from different streams.</a:t>
            </a:r>
            <a:r>
              <a:rPr lang="en-IN" sz="1400" dirty="0">
                <a:latin typeface="Times New Roman" panose="02020603050405020304" pitchFamily="18" charset="0"/>
                <a:cs typeface="Times New Roman" panose="02020603050405020304" pitchFamily="18" charset="0"/>
              </a:rPr>
              <a:t> </a:t>
            </a:r>
            <a:endParaRPr lang="en-IN" sz="1400" spc="-5" dirty="0">
              <a:solidFill>
                <a:srgbClr val="333333"/>
              </a:solidFill>
              <a:latin typeface="Times New Roman" panose="02020603050405020304" pitchFamily="18" charset="0"/>
              <a:cs typeface="Times New Roman" panose="02020603050405020304" pitchFamily="18" charset="0"/>
            </a:endParaRPr>
          </a:p>
        </p:txBody>
      </p:sp>
      <p:grpSp>
        <p:nvGrpSpPr>
          <p:cNvPr id="8" name="object 7">
            <a:extLst>
              <a:ext uri="{FF2B5EF4-FFF2-40B4-BE49-F238E27FC236}">
                <a16:creationId xmlns:a16="http://schemas.microsoft.com/office/drawing/2014/main" id="{2C5F9D9C-9BD7-AF49-8E38-2B38BD5DD6B3}"/>
              </a:ext>
            </a:extLst>
          </p:cNvPr>
          <p:cNvGrpSpPr/>
          <p:nvPr/>
        </p:nvGrpSpPr>
        <p:grpSpPr>
          <a:xfrm>
            <a:off x="1447800" y="1885950"/>
            <a:ext cx="4286250" cy="3924300"/>
            <a:chOff x="1447800" y="1885950"/>
            <a:chExt cx="4286250" cy="3924300"/>
          </a:xfrm>
        </p:grpSpPr>
        <p:sp>
          <p:nvSpPr>
            <p:cNvPr id="9" name="object 8">
              <a:extLst>
                <a:ext uri="{FF2B5EF4-FFF2-40B4-BE49-F238E27FC236}">
                  <a16:creationId xmlns:a16="http://schemas.microsoft.com/office/drawing/2014/main" id="{824CBCE4-468D-3641-A8AB-A04341D88596}"/>
                </a:ext>
              </a:extLst>
            </p:cNvPr>
            <p:cNvSpPr/>
            <p:nvPr/>
          </p:nvSpPr>
          <p:spPr>
            <a:xfrm>
              <a:off x="1666875" y="2105025"/>
              <a:ext cx="3843401" cy="3481451"/>
            </a:xfrm>
            <a:prstGeom prst="rect">
              <a:avLst/>
            </a:prstGeom>
            <a:blipFill>
              <a:blip r:embed="rId2"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6FD02ADE-BA5C-4C48-99D2-BC67F9FD4442}"/>
                </a:ext>
              </a:extLst>
            </p:cNvPr>
            <p:cNvSpPr/>
            <p:nvPr/>
          </p:nvSpPr>
          <p:spPr>
            <a:xfrm>
              <a:off x="1447800" y="1885949"/>
              <a:ext cx="4286250" cy="3924300"/>
            </a:xfrm>
            <a:custGeom>
              <a:avLst/>
              <a:gdLst/>
              <a:ahLst/>
              <a:cxnLst/>
              <a:rect l="l" t="t" r="r" b="b"/>
              <a:pathLst>
                <a:path w="4286250" h="3924300">
                  <a:moveTo>
                    <a:pt x="4103370" y="182880"/>
                  </a:moveTo>
                  <a:lnTo>
                    <a:pt x="4057650" y="182880"/>
                  </a:lnTo>
                  <a:lnTo>
                    <a:pt x="4057650" y="228600"/>
                  </a:lnTo>
                  <a:lnTo>
                    <a:pt x="4057650" y="3695700"/>
                  </a:lnTo>
                  <a:lnTo>
                    <a:pt x="228600" y="3695700"/>
                  </a:lnTo>
                  <a:lnTo>
                    <a:pt x="228600" y="228600"/>
                  </a:lnTo>
                  <a:lnTo>
                    <a:pt x="4057650" y="228600"/>
                  </a:lnTo>
                  <a:lnTo>
                    <a:pt x="4057650" y="182880"/>
                  </a:lnTo>
                  <a:lnTo>
                    <a:pt x="182880" y="182880"/>
                  </a:lnTo>
                  <a:lnTo>
                    <a:pt x="182880" y="228600"/>
                  </a:lnTo>
                  <a:lnTo>
                    <a:pt x="182880" y="3695700"/>
                  </a:lnTo>
                  <a:lnTo>
                    <a:pt x="182880" y="3741420"/>
                  </a:lnTo>
                  <a:lnTo>
                    <a:pt x="4103370" y="3741420"/>
                  </a:lnTo>
                  <a:lnTo>
                    <a:pt x="4103370" y="3695700"/>
                  </a:lnTo>
                  <a:lnTo>
                    <a:pt x="4103370" y="228600"/>
                  </a:lnTo>
                  <a:lnTo>
                    <a:pt x="4103370" y="182880"/>
                  </a:lnTo>
                  <a:close/>
                </a:path>
                <a:path w="4286250" h="3924300">
                  <a:moveTo>
                    <a:pt x="4286250" y="0"/>
                  </a:moveTo>
                  <a:lnTo>
                    <a:pt x="4149090" y="0"/>
                  </a:lnTo>
                  <a:lnTo>
                    <a:pt x="4149090" y="137160"/>
                  </a:lnTo>
                  <a:lnTo>
                    <a:pt x="4149090" y="3787140"/>
                  </a:lnTo>
                  <a:lnTo>
                    <a:pt x="137160" y="3787140"/>
                  </a:lnTo>
                  <a:lnTo>
                    <a:pt x="137160" y="137160"/>
                  </a:lnTo>
                  <a:lnTo>
                    <a:pt x="4149090" y="137160"/>
                  </a:lnTo>
                  <a:lnTo>
                    <a:pt x="4149090" y="0"/>
                  </a:lnTo>
                  <a:lnTo>
                    <a:pt x="0" y="0"/>
                  </a:lnTo>
                  <a:lnTo>
                    <a:pt x="0" y="137160"/>
                  </a:lnTo>
                  <a:lnTo>
                    <a:pt x="0" y="3787140"/>
                  </a:lnTo>
                  <a:lnTo>
                    <a:pt x="0" y="3924300"/>
                  </a:lnTo>
                  <a:lnTo>
                    <a:pt x="4286250" y="3924300"/>
                  </a:lnTo>
                  <a:lnTo>
                    <a:pt x="4286250" y="3787140"/>
                  </a:lnTo>
                  <a:lnTo>
                    <a:pt x="4286250" y="137160"/>
                  </a:lnTo>
                  <a:lnTo>
                    <a:pt x="4286250"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B54A-5CC3-584B-B0F0-1C673294379A}"/>
              </a:ext>
            </a:extLst>
          </p:cNvPr>
          <p:cNvSpPr>
            <a:spLocks noGrp="1"/>
          </p:cNvSpPr>
          <p:nvPr>
            <p:ph type="title"/>
          </p:nvPr>
        </p:nvSpPr>
        <p:spPr>
          <a:xfrm>
            <a:off x="3332732" y="600710"/>
            <a:ext cx="5331461" cy="635000"/>
          </a:xfrm>
          <a:solidFill>
            <a:schemeClr val="accent5"/>
          </a:solidFill>
        </p:spPr>
        <p:txBody>
          <a:bodyPr/>
          <a:lstStyle/>
          <a:p>
            <a:pPr algn="ctr"/>
            <a:r>
              <a:rPr lang="en-IN" u="sng" spc="-290" dirty="0">
                <a:uFill>
                  <a:solidFill>
                    <a:srgbClr val="DEF4F7"/>
                  </a:solidFill>
                </a:uFill>
              </a:rPr>
              <a:t>Highlights of the Session</a:t>
            </a:r>
            <a:endParaRPr lang="en-US" dirty="0"/>
          </a:p>
        </p:txBody>
      </p:sp>
      <p:sp>
        <p:nvSpPr>
          <p:cNvPr id="3" name="Text Placeholder 2">
            <a:extLst>
              <a:ext uri="{FF2B5EF4-FFF2-40B4-BE49-F238E27FC236}">
                <a16:creationId xmlns:a16="http://schemas.microsoft.com/office/drawing/2014/main" id="{964853D6-C382-E24E-B2FD-B291367EE54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B13C1B0D-5051-354A-93EB-8ECAD230A6C1}"/>
              </a:ext>
            </a:extLst>
          </p:cNvPr>
          <p:cNvPicPr>
            <a:picLocks noChangeAspect="1"/>
          </p:cNvPicPr>
          <p:nvPr/>
        </p:nvPicPr>
        <p:blipFill>
          <a:blip r:embed="rId2"/>
          <a:stretch>
            <a:fillRect/>
          </a:stretch>
        </p:blipFill>
        <p:spPr>
          <a:xfrm>
            <a:off x="414526" y="1577340"/>
            <a:ext cx="5681474" cy="3550921"/>
          </a:xfrm>
          <a:prstGeom prst="rect">
            <a:avLst/>
          </a:prstGeom>
        </p:spPr>
      </p:pic>
      <p:pic>
        <p:nvPicPr>
          <p:cNvPr id="6" name="Picture 5">
            <a:extLst>
              <a:ext uri="{FF2B5EF4-FFF2-40B4-BE49-F238E27FC236}">
                <a16:creationId xmlns:a16="http://schemas.microsoft.com/office/drawing/2014/main" id="{05C41E8C-8942-D74E-8CE0-BE367B5B61A8}"/>
              </a:ext>
            </a:extLst>
          </p:cNvPr>
          <p:cNvPicPr>
            <a:picLocks noChangeAspect="1"/>
          </p:cNvPicPr>
          <p:nvPr/>
        </p:nvPicPr>
        <p:blipFill>
          <a:blip r:embed="rId3"/>
          <a:stretch>
            <a:fillRect/>
          </a:stretch>
        </p:blipFill>
        <p:spPr>
          <a:xfrm>
            <a:off x="5998463" y="2895600"/>
            <a:ext cx="5681474" cy="3550921"/>
          </a:xfrm>
          <a:prstGeom prst="rect">
            <a:avLst/>
          </a:prstGeom>
        </p:spPr>
      </p:pic>
    </p:spTree>
    <p:extLst>
      <p:ext uri="{BB962C8B-B14F-4D97-AF65-F5344CB8AC3E}">
        <p14:creationId xmlns:p14="http://schemas.microsoft.com/office/powerpoint/2010/main" val="511667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5751" y="870928"/>
            <a:ext cx="8040498" cy="551433"/>
          </a:xfrm>
          <a:prstGeom prst="rect">
            <a:avLst/>
          </a:prstGeom>
          <a:solidFill>
            <a:schemeClr val="accent5">
              <a:lumMod val="60000"/>
              <a:lumOff val="40000"/>
            </a:schemeClr>
          </a:solidFill>
        </p:spPr>
        <p:txBody>
          <a:bodyPr vert="horz" wrap="square" lIns="0" tIns="0" rIns="0" bIns="0" rtlCol="0">
            <a:spAutoFit/>
          </a:bodyPr>
          <a:lstStyle/>
          <a:p>
            <a:pPr algn="ctr">
              <a:lnSpc>
                <a:spcPts val="4300"/>
              </a:lnSpc>
            </a:pPr>
            <a:r>
              <a:rPr lang="en-IN" sz="3600" u="sng" spc="-10" dirty="0">
                <a:uFill>
                  <a:solidFill>
                    <a:srgbClr val="DEF4F7"/>
                  </a:solidFill>
                </a:uFill>
              </a:rPr>
              <a:t>Session On Mental Health &amp; </a:t>
            </a:r>
            <a:r>
              <a:rPr lang="en-IN" sz="3600" u="sng" spc="-10" dirty="0" err="1">
                <a:uFill>
                  <a:solidFill>
                    <a:srgbClr val="DEF4F7"/>
                  </a:solidFill>
                </a:uFill>
              </a:rPr>
              <a:t>Happitude</a:t>
            </a:r>
            <a:endParaRPr sz="3600" dirty="0"/>
          </a:p>
        </p:txBody>
      </p:sp>
      <p:grpSp>
        <p:nvGrpSpPr>
          <p:cNvPr id="3" name="object 3"/>
          <p:cNvGrpSpPr/>
          <p:nvPr/>
        </p:nvGrpSpPr>
        <p:grpSpPr>
          <a:xfrm>
            <a:off x="841247" y="1845310"/>
            <a:ext cx="5120640" cy="4069079"/>
            <a:chOff x="841247" y="1845310"/>
            <a:chExt cx="5120640" cy="4069079"/>
          </a:xfrm>
        </p:grpSpPr>
        <p:sp>
          <p:nvSpPr>
            <p:cNvPr id="4" name="object 4"/>
            <p:cNvSpPr/>
            <p:nvPr/>
          </p:nvSpPr>
          <p:spPr>
            <a:xfrm>
              <a:off x="1068323" y="2072640"/>
              <a:ext cx="4664964" cy="3613404"/>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41248" y="1845309"/>
              <a:ext cx="5120640" cy="4069079"/>
            </a:xfrm>
            <a:custGeom>
              <a:avLst/>
              <a:gdLst/>
              <a:ahLst/>
              <a:cxnLst/>
              <a:rect l="l" t="t" r="r" b="b"/>
              <a:pathLst>
                <a:path w="5120640" h="4069079">
                  <a:moveTo>
                    <a:pt x="4937760" y="182880"/>
                  </a:moveTo>
                  <a:lnTo>
                    <a:pt x="182880" y="182880"/>
                  </a:lnTo>
                  <a:lnTo>
                    <a:pt x="182880" y="228600"/>
                  </a:lnTo>
                  <a:lnTo>
                    <a:pt x="182880" y="3840480"/>
                  </a:lnTo>
                  <a:lnTo>
                    <a:pt x="182880" y="3886200"/>
                  </a:lnTo>
                  <a:lnTo>
                    <a:pt x="4937760" y="3886200"/>
                  </a:lnTo>
                  <a:lnTo>
                    <a:pt x="4937760" y="3840746"/>
                  </a:lnTo>
                  <a:lnTo>
                    <a:pt x="4937760" y="3840480"/>
                  </a:lnTo>
                  <a:lnTo>
                    <a:pt x="4937760" y="228854"/>
                  </a:lnTo>
                  <a:lnTo>
                    <a:pt x="4892040" y="228866"/>
                  </a:lnTo>
                  <a:lnTo>
                    <a:pt x="4892040" y="3840480"/>
                  </a:lnTo>
                  <a:lnTo>
                    <a:pt x="228600" y="3840480"/>
                  </a:lnTo>
                  <a:lnTo>
                    <a:pt x="228600" y="228600"/>
                  </a:lnTo>
                  <a:lnTo>
                    <a:pt x="4937760" y="228600"/>
                  </a:lnTo>
                  <a:lnTo>
                    <a:pt x="4937760" y="182880"/>
                  </a:lnTo>
                  <a:close/>
                </a:path>
                <a:path w="5120640" h="4069079">
                  <a:moveTo>
                    <a:pt x="5120640" y="0"/>
                  </a:moveTo>
                  <a:lnTo>
                    <a:pt x="0" y="0"/>
                  </a:lnTo>
                  <a:lnTo>
                    <a:pt x="0" y="137160"/>
                  </a:lnTo>
                  <a:lnTo>
                    <a:pt x="0" y="3931920"/>
                  </a:lnTo>
                  <a:lnTo>
                    <a:pt x="0" y="4069080"/>
                  </a:lnTo>
                  <a:lnTo>
                    <a:pt x="5120640" y="4069080"/>
                  </a:lnTo>
                  <a:lnTo>
                    <a:pt x="5120640" y="3932186"/>
                  </a:lnTo>
                  <a:lnTo>
                    <a:pt x="5120640" y="3931920"/>
                  </a:lnTo>
                  <a:lnTo>
                    <a:pt x="5120640" y="137414"/>
                  </a:lnTo>
                  <a:lnTo>
                    <a:pt x="4983480" y="137414"/>
                  </a:lnTo>
                  <a:lnTo>
                    <a:pt x="4983480" y="3931920"/>
                  </a:lnTo>
                  <a:lnTo>
                    <a:pt x="137160" y="3931920"/>
                  </a:lnTo>
                  <a:lnTo>
                    <a:pt x="137160" y="137160"/>
                  </a:lnTo>
                  <a:lnTo>
                    <a:pt x="5120640" y="137160"/>
                  </a:lnTo>
                  <a:lnTo>
                    <a:pt x="5120640" y="0"/>
                  </a:lnTo>
                  <a:close/>
                </a:path>
              </a:pathLst>
            </a:custGeom>
            <a:solidFill>
              <a:srgbClr val="000000"/>
            </a:solidFill>
          </p:spPr>
          <p:txBody>
            <a:bodyPr wrap="square" lIns="0" tIns="0" rIns="0" bIns="0" rtlCol="0"/>
            <a:lstStyle/>
            <a:p>
              <a:endParaRPr/>
            </a:p>
          </p:txBody>
        </p:sp>
      </p:grpSp>
      <p:sp>
        <p:nvSpPr>
          <p:cNvPr id="6" name="object 6"/>
          <p:cNvSpPr txBox="1"/>
          <p:nvPr/>
        </p:nvSpPr>
        <p:spPr>
          <a:xfrm>
            <a:off x="6324600" y="1846836"/>
            <a:ext cx="4343400" cy="4044056"/>
          </a:xfrm>
          <a:prstGeom prst="rect">
            <a:avLst/>
          </a:prstGeom>
        </p:spPr>
        <p:txBody>
          <a:bodyPr vert="horz" wrap="square" lIns="0" tIns="12065" rIns="0" bIns="0" rtlCol="0">
            <a:spAutoFit/>
          </a:bodyPr>
          <a:lstStyle/>
          <a:p>
            <a:pPr marL="271780" indent="-182880" algn="just">
              <a:lnSpc>
                <a:spcPts val="1480"/>
              </a:lnSpc>
              <a:spcBef>
                <a:spcPts val="95"/>
              </a:spcBef>
              <a:buClr>
                <a:srgbClr val="252525"/>
              </a:buClr>
              <a:buFont typeface="Arial"/>
              <a:buChar char="◦"/>
              <a:tabLst>
                <a:tab pos="271780" algn="l"/>
              </a:tabLst>
            </a:pPr>
            <a:r>
              <a:rPr sz="1400" spc="-15"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session </a:t>
            </a:r>
            <a:r>
              <a:rPr sz="1400" spc="-15" dirty="0">
                <a:latin typeface="Times New Roman" panose="02020603050405020304" pitchFamily="18" charset="0"/>
                <a:cs typeface="Times New Roman" panose="02020603050405020304" pitchFamily="18" charset="0"/>
              </a:rPr>
              <a:t>was </a:t>
            </a:r>
            <a:r>
              <a:rPr sz="1400" spc="-5" dirty="0">
                <a:latin typeface="Times New Roman" panose="02020603050405020304" pitchFamily="18" charset="0"/>
                <a:cs typeface="Times New Roman" panose="02020603050405020304" pitchFamily="18" charset="0"/>
              </a:rPr>
              <a:t>organised on </a:t>
            </a:r>
            <a:r>
              <a:rPr sz="1400" b="1" spc="-5" dirty="0">
                <a:latin typeface="Times New Roman" panose="02020603050405020304" pitchFamily="18" charset="0"/>
                <a:cs typeface="Times New Roman" panose="02020603050405020304" pitchFamily="18" charset="0"/>
              </a:rPr>
              <a:t>19</a:t>
            </a:r>
            <a:r>
              <a:rPr sz="1400" b="1" spc="-7" baseline="26143" dirty="0">
                <a:latin typeface="Times New Roman" panose="02020603050405020304" pitchFamily="18" charset="0"/>
                <a:cs typeface="Times New Roman" panose="02020603050405020304" pitchFamily="18" charset="0"/>
              </a:rPr>
              <a:t>th </a:t>
            </a:r>
            <a:r>
              <a:rPr sz="1400" b="1" spc="-5" dirty="0">
                <a:latin typeface="Times New Roman" panose="02020603050405020304" pitchFamily="18" charset="0"/>
                <a:cs typeface="Times New Roman" panose="02020603050405020304" pitchFamily="18" charset="0"/>
              </a:rPr>
              <a:t>of </a:t>
            </a:r>
            <a:r>
              <a:rPr sz="1400" b="1" spc="-10" dirty="0">
                <a:latin typeface="Times New Roman" panose="02020603050405020304" pitchFamily="18" charset="0"/>
                <a:cs typeface="Times New Roman" panose="02020603050405020304" pitchFamily="18" charset="0"/>
              </a:rPr>
              <a:t>December 2020</a:t>
            </a:r>
            <a:r>
              <a:rPr sz="1400" b="1" spc="30"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for</a:t>
            </a:r>
            <a:endParaRPr sz="1400" dirty="0">
              <a:latin typeface="Times New Roman" panose="02020603050405020304" pitchFamily="18" charset="0"/>
              <a:cs typeface="Times New Roman" panose="02020603050405020304" pitchFamily="18" charset="0"/>
            </a:endParaRPr>
          </a:p>
          <a:p>
            <a:pPr marL="271145" algn="just">
              <a:lnSpc>
                <a:spcPts val="1480"/>
              </a:lnSpc>
            </a:pPr>
            <a:r>
              <a:rPr sz="1400" spc="-5" dirty="0">
                <a:latin typeface="Times New Roman" panose="02020603050405020304" pitchFamily="18" charset="0"/>
                <a:cs typeface="Times New Roman" panose="02020603050405020304" pitchFamily="18" charset="0"/>
              </a:rPr>
              <a:t>the </a:t>
            </a:r>
            <a:r>
              <a:rPr sz="1400" dirty="0">
                <a:latin typeface="Times New Roman" panose="02020603050405020304" pitchFamily="18" charset="0"/>
                <a:cs typeface="Times New Roman" panose="02020603050405020304" pitchFamily="18" charset="0"/>
              </a:rPr>
              <a:t>1</a:t>
            </a:r>
            <a:r>
              <a:rPr sz="1400" baseline="26143" dirty="0">
                <a:latin typeface="Times New Roman" panose="02020603050405020304" pitchFamily="18" charset="0"/>
                <a:cs typeface="Times New Roman" panose="02020603050405020304" pitchFamily="18" charset="0"/>
              </a:rPr>
              <a:t>st </a:t>
            </a:r>
            <a:r>
              <a:rPr sz="1400" spc="-5" dirty="0">
                <a:latin typeface="Times New Roman" panose="02020603050405020304" pitchFamily="18" charset="0"/>
                <a:cs typeface="Times New Roman" panose="02020603050405020304" pitchFamily="18" charset="0"/>
              </a:rPr>
              <a:t>Year Students of all the</a:t>
            </a:r>
            <a:r>
              <a:rPr sz="1400" spc="-60"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Departments.</a:t>
            </a:r>
            <a:endParaRPr sz="1400" dirty="0">
              <a:latin typeface="Times New Roman" panose="02020603050405020304" pitchFamily="18" charset="0"/>
              <a:cs typeface="Times New Roman" panose="02020603050405020304" pitchFamily="18" charset="0"/>
            </a:endParaRPr>
          </a:p>
          <a:p>
            <a:pPr marL="271780" indent="-182880" algn="just">
              <a:lnSpc>
                <a:spcPct val="100000"/>
              </a:lnSpc>
              <a:spcBef>
                <a:spcPts val="745"/>
              </a:spcBef>
              <a:buClr>
                <a:srgbClr val="252525"/>
              </a:buClr>
              <a:buFont typeface="Arial"/>
              <a:buChar char="◦"/>
              <a:tabLst>
                <a:tab pos="271780" algn="l"/>
              </a:tabLst>
            </a:pPr>
            <a:r>
              <a:rPr sz="1400" b="1" spc="-10" dirty="0">
                <a:latin typeface="Times New Roman" panose="02020603050405020304" pitchFamily="18" charset="0"/>
                <a:cs typeface="Times New Roman" panose="02020603050405020304" pitchFamily="18" charset="0"/>
              </a:rPr>
              <a:t>MS. </a:t>
            </a:r>
            <a:r>
              <a:rPr sz="1400" b="1" spc="-5" dirty="0">
                <a:latin typeface="Times New Roman" panose="02020603050405020304" pitchFamily="18" charset="0"/>
                <a:cs typeface="Times New Roman" panose="02020603050405020304" pitchFamily="18" charset="0"/>
              </a:rPr>
              <a:t>MAHAK </a:t>
            </a:r>
            <a:r>
              <a:rPr sz="1400" b="1" spc="-20" dirty="0">
                <a:latin typeface="Times New Roman" panose="02020603050405020304" pitchFamily="18" charset="0"/>
                <a:cs typeface="Times New Roman" panose="02020603050405020304" pitchFamily="18" charset="0"/>
              </a:rPr>
              <a:t>VAISH</a:t>
            </a:r>
            <a:r>
              <a:rPr lang="en-US" sz="1400" b="1" spc="-20" dirty="0">
                <a:latin typeface="Times New Roman" panose="02020603050405020304" pitchFamily="18" charset="0"/>
                <a:cs typeface="Times New Roman" panose="02020603050405020304" pitchFamily="18" charset="0"/>
              </a:rPr>
              <a:t>, </a:t>
            </a:r>
            <a:r>
              <a:rPr lang="en-US" sz="1400" spc="-20" dirty="0">
                <a:latin typeface="Times New Roman" panose="02020603050405020304" pitchFamily="18" charset="0"/>
                <a:cs typeface="Times New Roman" panose="02020603050405020304" pitchFamily="18" charset="0"/>
              </a:rPr>
              <a:t>Corporate Trainer and Motivational Speaker</a:t>
            </a:r>
            <a:r>
              <a:rPr lang="en-US" sz="1400" b="1" spc="-20" dirty="0">
                <a:latin typeface="Times New Roman" panose="02020603050405020304" pitchFamily="18" charset="0"/>
                <a:cs typeface="Times New Roman" panose="02020603050405020304" pitchFamily="18" charset="0"/>
              </a:rPr>
              <a:t>, </a:t>
            </a:r>
            <a:r>
              <a:rPr lang="en-US" sz="1400" spc="-15" dirty="0">
                <a:latin typeface="Times New Roman" panose="02020603050405020304" pitchFamily="18" charset="0"/>
                <a:cs typeface="Times New Roman" panose="02020603050405020304" pitchFamily="18" charset="0"/>
              </a:rPr>
              <a:t>took the </a:t>
            </a:r>
            <a:r>
              <a:rPr sz="1400" spc="-5" dirty="0">
                <a:latin typeface="Times New Roman" panose="02020603050405020304" pitchFamily="18" charset="0"/>
                <a:cs typeface="Times New Roman" panose="02020603050405020304" pitchFamily="18" charset="0"/>
              </a:rPr>
              <a:t>session</a:t>
            </a:r>
            <a:r>
              <a:rPr lang="en-US" sz="1400" spc="-5" dirty="0">
                <a:latin typeface="Times New Roman" panose="02020603050405020304" pitchFamily="18" charset="0"/>
                <a:cs typeface="Times New Roman" panose="02020603050405020304" pitchFamily="18" charset="0"/>
              </a:rPr>
              <a:t> on Mental health and Happy Attitude</a:t>
            </a:r>
            <a:r>
              <a:rPr sz="1400" spc="-5" dirty="0">
                <a:latin typeface="Times New Roman" panose="02020603050405020304" pitchFamily="18" charset="0"/>
                <a:cs typeface="Times New Roman" panose="02020603050405020304" pitchFamily="18" charset="0"/>
              </a:rPr>
              <a:t>.</a:t>
            </a:r>
            <a:endParaRPr sz="1400" dirty="0">
              <a:latin typeface="Times New Roman" panose="02020603050405020304" pitchFamily="18" charset="0"/>
              <a:cs typeface="Times New Roman" panose="02020603050405020304" pitchFamily="18" charset="0"/>
            </a:endParaRPr>
          </a:p>
          <a:p>
            <a:pPr marL="271145" marR="93980" indent="-182880" algn="just">
              <a:lnSpc>
                <a:spcPts val="1400"/>
              </a:lnSpc>
              <a:spcBef>
                <a:spcPts val="925"/>
              </a:spcBef>
              <a:buClr>
                <a:srgbClr val="252525"/>
              </a:buClr>
              <a:buFont typeface="Arial"/>
              <a:buChar char="◦"/>
              <a:tabLst>
                <a:tab pos="271780" algn="l"/>
              </a:tabLst>
            </a:pPr>
            <a:r>
              <a:rPr sz="1400" spc="-5" dirty="0">
                <a:latin typeface="Times New Roman" panose="02020603050405020304" pitchFamily="18" charset="0"/>
                <a:cs typeface="Times New Roman" panose="02020603050405020304" pitchFamily="18" charset="0"/>
              </a:rPr>
              <a:t>She also discussed about </a:t>
            </a:r>
            <a:r>
              <a:rPr sz="1400" spc="-10" dirty="0">
                <a:latin typeface="Times New Roman" panose="02020603050405020304" pitchFamily="18" charset="0"/>
                <a:cs typeface="Times New Roman" panose="02020603050405020304" pitchFamily="18" charset="0"/>
              </a:rPr>
              <a:t>Mental </a:t>
            </a:r>
            <a:r>
              <a:rPr sz="1400" spc="-5" dirty="0">
                <a:latin typeface="Times New Roman" panose="02020603050405020304" pitchFamily="18" charset="0"/>
                <a:cs typeface="Times New Roman" panose="02020603050405020304" pitchFamily="18" charset="0"/>
              </a:rPr>
              <a:t>health including our  emotional, psychological, and social well-being. </a:t>
            </a:r>
            <a:r>
              <a:rPr sz="1400" spc="10" dirty="0">
                <a:latin typeface="Times New Roman" panose="02020603050405020304" pitchFamily="18" charset="0"/>
                <a:cs typeface="Times New Roman" panose="02020603050405020304" pitchFamily="18" charset="0"/>
              </a:rPr>
              <a:t>It  </a:t>
            </a:r>
            <a:r>
              <a:rPr sz="1400" spc="-5" dirty="0">
                <a:latin typeface="Times New Roman" panose="02020603050405020304" pitchFamily="18" charset="0"/>
                <a:cs typeface="Times New Roman" panose="02020603050405020304" pitchFamily="18" charset="0"/>
              </a:rPr>
              <a:t>affects how </a:t>
            </a:r>
            <a:r>
              <a:rPr sz="1400" spc="-20" dirty="0">
                <a:latin typeface="Times New Roman" panose="02020603050405020304" pitchFamily="18" charset="0"/>
                <a:cs typeface="Times New Roman" panose="02020603050405020304" pitchFamily="18" charset="0"/>
              </a:rPr>
              <a:t>we </a:t>
            </a:r>
            <a:r>
              <a:rPr sz="1400" spc="-5" dirty="0">
                <a:latin typeface="Times New Roman" panose="02020603050405020304" pitchFamily="18" charset="0"/>
                <a:cs typeface="Times New Roman" panose="02020603050405020304" pitchFamily="18" charset="0"/>
              </a:rPr>
              <a:t>think, feel, and act as </a:t>
            </a:r>
            <a:r>
              <a:rPr sz="1400" spc="-15" dirty="0">
                <a:latin typeface="Times New Roman" panose="02020603050405020304" pitchFamily="18" charset="0"/>
                <a:cs typeface="Times New Roman" panose="02020603050405020304" pitchFamily="18" charset="0"/>
              </a:rPr>
              <a:t>we </a:t>
            </a:r>
            <a:r>
              <a:rPr sz="1400" spc="-5" dirty="0">
                <a:latin typeface="Times New Roman" panose="02020603050405020304" pitchFamily="18" charset="0"/>
                <a:cs typeface="Times New Roman" panose="02020603050405020304" pitchFamily="18" charset="0"/>
              </a:rPr>
              <a:t>cope </a:t>
            </a:r>
            <a:r>
              <a:rPr sz="1400" spc="-10" dirty="0">
                <a:latin typeface="Times New Roman" panose="02020603050405020304" pitchFamily="18" charset="0"/>
                <a:cs typeface="Times New Roman" panose="02020603050405020304" pitchFamily="18" charset="0"/>
              </a:rPr>
              <a:t>with  </a:t>
            </a:r>
            <a:r>
              <a:rPr sz="1400" dirty="0">
                <a:latin typeface="Times New Roman" panose="02020603050405020304" pitchFamily="18" charset="0"/>
                <a:cs typeface="Times New Roman" panose="02020603050405020304" pitchFamily="18" charset="0"/>
              </a:rPr>
              <a:t>life.</a:t>
            </a:r>
          </a:p>
          <a:p>
            <a:pPr marL="271145" marR="264160" indent="-182880" algn="just">
              <a:lnSpc>
                <a:spcPts val="1400"/>
              </a:lnSpc>
              <a:spcBef>
                <a:spcPts val="915"/>
              </a:spcBef>
              <a:buClr>
                <a:srgbClr val="252525"/>
              </a:buClr>
              <a:buFont typeface="Arial"/>
              <a:buChar char="◦"/>
              <a:tabLst>
                <a:tab pos="271780" algn="l"/>
              </a:tabLst>
            </a:pPr>
            <a:r>
              <a:rPr sz="1400" spc="-15"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session </a:t>
            </a:r>
            <a:r>
              <a:rPr sz="1400" spc="-15" dirty="0">
                <a:latin typeface="Times New Roman" panose="02020603050405020304" pitchFamily="18" charset="0"/>
                <a:cs typeface="Times New Roman" panose="02020603050405020304" pitchFamily="18" charset="0"/>
              </a:rPr>
              <a:t>was </a:t>
            </a:r>
            <a:r>
              <a:rPr sz="1400" spc="-10" dirty="0">
                <a:latin typeface="Times New Roman" panose="02020603050405020304" pitchFamily="18" charset="0"/>
                <a:cs typeface="Times New Roman" panose="02020603050405020304" pitchFamily="18" charset="0"/>
              </a:rPr>
              <a:t>very </a:t>
            </a:r>
            <a:r>
              <a:rPr sz="1400" spc="-5" dirty="0">
                <a:latin typeface="Times New Roman" panose="02020603050405020304" pitchFamily="18" charset="0"/>
                <a:cs typeface="Times New Roman" panose="02020603050405020304" pitchFamily="18" charset="0"/>
              </a:rPr>
              <a:t>interactive as various activities  </a:t>
            </a:r>
            <a:r>
              <a:rPr sz="1400" spc="-15" dirty="0">
                <a:latin typeface="Times New Roman" panose="02020603050405020304" pitchFamily="18" charset="0"/>
                <a:cs typeface="Times New Roman" panose="02020603050405020304" pitchFamily="18" charset="0"/>
              </a:rPr>
              <a:t>were </a:t>
            </a:r>
            <a:r>
              <a:rPr sz="1400" spc="-5" dirty="0">
                <a:latin typeface="Times New Roman" panose="02020603050405020304" pitchFamily="18" charset="0"/>
                <a:cs typeface="Times New Roman" panose="02020603050405020304" pitchFamily="18" charset="0"/>
              </a:rPr>
              <a:t>organised </a:t>
            </a:r>
            <a:r>
              <a:rPr sz="1400" spc="-10" dirty="0">
                <a:latin typeface="Times New Roman" panose="02020603050405020304" pitchFamily="18" charset="0"/>
                <a:cs typeface="Times New Roman" panose="02020603050405020304" pitchFamily="18" charset="0"/>
              </a:rPr>
              <a:t>to </a:t>
            </a:r>
            <a:r>
              <a:rPr sz="1400" spc="-5" dirty="0">
                <a:latin typeface="Times New Roman" panose="02020603050405020304" pitchFamily="18" charset="0"/>
                <a:cs typeface="Times New Roman" panose="02020603050405020304" pitchFamily="18" charset="0"/>
              </a:rPr>
              <a:t>keep </a:t>
            </a:r>
            <a:r>
              <a:rPr sz="1400" spc="-10" dirty="0">
                <a:latin typeface="Times New Roman" panose="02020603050405020304" pitchFamily="18" charset="0"/>
                <a:cs typeface="Times New Roman" panose="02020603050405020304" pitchFamily="18" charset="0"/>
              </a:rPr>
              <a:t>the students </a:t>
            </a:r>
            <a:r>
              <a:rPr sz="1400" spc="-5" dirty="0">
                <a:latin typeface="Times New Roman" panose="02020603050405020304" pitchFamily="18" charset="0"/>
                <a:cs typeface="Times New Roman" panose="02020603050405020304" pitchFamily="18" charset="0"/>
              </a:rPr>
              <a:t>active during  </a:t>
            </a:r>
            <a:r>
              <a:rPr sz="1400" spc="-10" dirty="0">
                <a:latin typeface="Times New Roman" panose="02020603050405020304" pitchFamily="18" charset="0"/>
                <a:cs typeface="Times New Roman" panose="02020603050405020304" pitchFamily="18" charset="0"/>
              </a:rPr>
              <a:t>the</a:t>
            </a:r>
            <a:r>
              <a:rPr sz="1400" dirty="0">
                <a:latin typeface="Times New Roman" panose="02020603050405020304" pitchFamily="18" charset="0"/>
                <a:cs typeface="Times New Roman" panose="02020603050405020304" pitchFamily="18" charset="0"/>
              </a:rPr>
              <a:t> </a:t>
            </a:r>
            <a:r>
              <a:rPr sz="1400" spc="-5" dirty="0">
                <a:latin typeface="Times New Roman" panose="02020603050405020304" pitchFamily="18" charset="0"/>
                <a:cs typeface="Times New Roman" panose="02020603050405020304" pitchFamily="18" charset="0"/>
              </a:rPr>
              <a:t>session.</a:t>
            </a:r>
            <a:endParaRPr sz="1400" dirty="0">
              <a:latin typeface="Times New Roman" panose="02020603050405020304" pitchFamily="18" charset="0"/>
              <a:cs typeface="Times New Roman" panose="02020603050405020304" pitchFamily="18" charset="0"/>
            </a:endParaRPr>
          </a:p>
          <a:p>
            <a:pPr marL="271145" marR="174625" indent="-182880" algn="just">
              <a:lnSpc>
                <a:spcPts val="1400"/>
              </a:lnSpc>
              <a:spcBef>
                <a:spcPts val="915"/>
              </a:spcBef>
              <a:buClr>
                <a:srgbClr val="252525"/>
              </a:buClr>
              <a:buFont typeface="Arial"/>
              <a:buChar char="◦"/>
              <a:tabLst>
                <a:tab pos="271780" algn="l"/>
              </a:tabLst>
            </a:pPr>
            <a:r>
              <a:rPr lang="en-US" sz="1400" dirty="0">
                <a:latin typeface="Times New Roman" panose="02020603050405020304" pitchFamily="18" charset="0"/>
                <a:cs typeface="Times New Roman" panose="02020603050405020304" pitchFamily="18" charset="0"/>
              </a:rPr>
              <a:t>She did many activities to make students aware that each individual thinks, behaves and acts in a different manner. </a:t>
            </a:r>
          </a:p>
          <a:p>
            <a:pPr marL="271145" marR="174625" indent="-182880" algn="just">
              <a:lnSpc>
                <a:spcPts val="1400"/>
              </a:lnSpc>
              <a:spcBef>
                <a:spcPts val="915"/>
              </a:spcBef>
              <a:buClr>
                <a:srgbClr val="252525"/>
              </a:buClr>
              <a:buFont typeface="Arial"/>
              <a:buChar char="◦"/>
              <a:tabLst>
                <a:tab pos="271780" algn="l"/>
              </a:tabLst>
            </a:pPr>
            <a:r>
              <a:rPr sz="1400" dirty="0">
                <a:latin typeface="Times New Roman" panose="02020603050405020304" pitchFamily="18" charset="0"/>
                <a:cs typeface="Times New Roman" panose="02020603050405020304" pitchFamily="18" charset="0"/>
              </a:rPr>
              <a:t>Also, </a:t>
            </a:r>
            <a:r>
              <a:rPr sz="1400" spc="-10" dirty="0">
                <a:latin typeface="Times New Roman" panose="02020603050405020304" pitchFamily="18" charset="0"/>
                <a:cs typeface="Times New Roman" panose="02020603050405020304" pitchFamily="18" charset="0"/>
              </a:rPr>
              <a:t>the students </a:t>
            </a:r>
            <a:r>
              <a:rPr sz="1400" spc="-15" dirty="0">
                <a:latin typeface="Times New Roman" panose="02020603050405020304" pitchFamily="18" charset="0"/>
                <a:cs typeface="Times New Roman" panose="02020603050405020304" pitchFamily="18" charset="0"/>
              </a:rPr>
              <a:t>were </a:t>
            </a:r>
            <a:r>
              <a:rPr sz="1400" spc="-5" dirty="0">
                <a:latin typeface="Times New Roman" panose="02020603050405020304" pitchFamily="18" charset="0"/>
                <a:cs typeface="Times New Roman" panose="02020603050405020304" pitchFamily="18" charset="0"/>
              </a:rPr>
              <a:t>given </a:t>
            </a:r>
            <a:r>
              <a:rPr sz="1400" spc="-10" dirty="0">
                <a:latin typeface="Times New Roman" panose="02020603050405020304" pitchFamily="18" charset="0"/>
                <a:cs typeface="Times New Roman" panose="02020603050405020304" pitchFamily="18" charset="0"/>
              </a:rPr>
              <a:t>the </a:t>
            </a:r>
            <a:r>
              <a:rPr sz="1400" spc="-5" dirty="0">
                <a:latin typeface="Times New Roman" panose="02020603050405020304" pitchFamily="18" charset="0"/>
                <a:cs typeface="Times New Roman" panose="02020603050405020304" pitchFamily="18" charset="0"/>
              </a:rPr>
              <a:t>chance to </a:t>
            </a:r>
            <a:r>
              <a:rPr sz="1400" spc="-10" dirty="0">
                <a:latin typeface="Times New Roman" panose="02020603050405020304" pitchFamily="18" charset="0"/>
                <a:cs typeface="Times New Roman" panose="02020603050405020304" pitchFamily="18" charset="0"/>
              </a:rPr>
              <a:t>share  </a:t>
            </a:r>
            <a:r>
              <a:rPr sz="1400" spc="-5" dirty="0">
                <a:latin typeface="Times New Roman" panose="02020603050405020304" pitchFamily="18" charset="0"/>
                <a:cs typeface="Times New Roman" panose="02020603050405020304" pitchFamily="18" charset="0"/>
              </a:rPr>
              <a:t>their </a:t>
            </a:r>
            <a:r>
              <a:rPr sz="1400" b="1" spc="-5" dirty="0">
                <a:latin typeface="Times New Roman" panose="02020603050405020304" pitchFamily="18" charset="0"/>
                <a:cs typeface="Times New Roman" panose="02020603050405020304" pitchFamily="18" charset="0"/>
              </a:rPr>
              <a:t>POINT OF VIEWS </a:t>
            </a:r>
            <a:r>
              <a:rPr sz="1400" spc="-5" dirty="0">
                <a:latin typeface="Times New Roman" panose="02020603050405020304" pitchFamily="18" charset="0"/>
                <a:cs typeface="Times New Roman" panose="02020603050405020304" pitchFamily="18" charset="0"/>
              </a:rPr>
              <a:t>and ask their</a:t>
            </a:r>
            <a:r>
              <a:rPr sz="1400" spc="-40" dirty="0">
                <a:latin typeface="Times New Roman" panose="02020603050405020304" pitchFamily="18" charset="0"/>
                <a:cs typeface="Times New Roman" panose="02020603050405020304" pitchFamily="18" charset="0"/>
              </a:rPr>
              <a:t> </a:t>
            </a:r>
            <a:r>
              <a:rPr sz="1400" spc="-10" dirty="0">
                <a:latin typeface="Times New Roman" panose="02020603050405020304" pitchFamily="18" charset="0"/>
                <a:cs typeface="Times New Roman" panose="02020603050405020304" pitchFamily="18" charset="0"/>
              </a:rPr>
              <a:t>doubts.</a:t>
            </a:r>
            <a:endParaRPr lang="en-US" sz="1400" spc="-10" dirty="0">
              <a:latin typeface="Times New Roman" panose="02020603050405020304" pitchFamily="18" charset="0"/>
              <a:cs typeface="Times New Roman" panose="02020603050405020304" pitchFamily="18" charset="0"/>
            </a:endParaRPr>
          </a:p>
          <a:p>
            <a:pPr marL="271145" marR="174625" indent="-182880" algn="just">
              <a:lnSpc>
                <a:spcPts val="1400"/>
              </a:lnSpc>
              <a:spcBef>
                <a:spcPts val="915"/>
              </a:spcBef>
              <a:buClr>
                <a:srgbClr val="252525"/>
              </a:buClr>
              <a:buFont typeface="Arial"/>
              <a:buChar char="◦"/>
              <a:tabLst>
                <a:tab pos="271780" algn="l"/>
              </a:tabLst>
            </a:pPr>
            <a:r>
              <a:rPr lang="en-US" sz="1400" dirty="0">
                <a:latin typeface="Times New Roman" panose="02020603050405020304" pitchFamily="18" charset="0"/>
                <a:cs typeface="Times New Roman" panose="02020603050405020304" pitchFamily="18" charset="0"/>
              </a:rPr>
              <a:t>Session was attended by 427 </a:t>
            </a:r>
            <a:r>
              <a:rPr lang="en-IN" sz="1400" dirty="0">
                <a:latin typeface="Times New Roman" panose="02020603050405020304" pitchFamily="18" charset="0"/>
                <a:cs typeface="Times New Roman" panose="02020603050405020304" pitchFamily="18" charset="0"/>
              </a:rPr>
              <a:t>with 178 female participants.</a:t>
            </a:r>
            <a:endParaRPr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446BEE-E4FA-8F47-92C1-2AC7582D62A4}"/>
              </a:ext>
            </a:extLst>
          </p:cNvPr>
          <p:cNvSpPr>
            <a:spLocks noGrp="1"/>
          </p:cNvSpPr>
          <p:nvPr>
            <p:ph type="body" idx="1"/>
          </p:nvPr>
        </p:nvSpPr>
        <p:spPr>
          <a:xfrm>
            <a:off x="609599" y="1577340"/>
            <a:ext cx="11113135" cy="4616466"/>
          </a:xfrm>
        </p:spPr>
        <p:txBody>
          <a:bodyPr/>
          <a:lstStyle/>
          <a:p>
            <a:endParaRPr lang="en-US" dirty="0"/>
          </a:p>
        </p:txBody>
      </p:sp>
      <p:pic>
        <p:nvPicPr>
          <p:cNvPr id="4" name="Picture 3">
            <a:extLst>
              <a:ext uri="{FF2B5EF4-FFF2-40B4-BE49-F238E27FC236}">
                <a16:creationId xmlns:a16="http://schemas.microsoft.com/office/drawing/2014/main" id="{343DD9D1-84C2-484E-870F-0F2597CFF766}"/>
              </a:ext>
            </a:extLst>
          </p:cNvPr>
          <p:cNvPicPr/>
          <p:nvPr/>
        </p:nvPicPr>
        <p:blipFill rotWithShape="1">
          <a:blip r:embed="rId2" cstate="print">
            <a:extLst>
              <a:ext uri="{28A0092B-C50C-407E-A947-70E740481C1C}">
                <a14:useLocalDpi xmlns:a14="http://schemas.microsoft.com/office/drawing/2010/main" val="0"/>
              </a:ext>
            </a:extLst>
          </a:blip>
          <a:srcRect t="4392" b="14542"/>
          <a:stretch/>
        </p:blipFill>
        <p:spPr>
          <a:xfrm>
            <a:off x="609600" y="1752600"/>
            <a:ext cx="5715000" cy="2895600"/>
          </a:xfrm>
          <a:prstGeom prst="rect">
            <a:avLst/>
          </a:prstGeom>
        </p:spPr>
      </p:pic>
      <p:pic>
        <p:nvPicPr>
          <p:cNvPr id="5" name="Picture 4">
            <a:extLst>
              <a:ext uri="{FF2B5EF4-FFF2-40B4-BE49-F238E27FC236}">
                <a16:creationId xmlns:a16="http://schemas.microsoft.com/office/drawing/2014/main" id="{ABD38A85-8B4C-514C-9BF2-0E80D7C609E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201103" y="2971438"/>
            <a:ext cx="5410200" cy="3222368"/>
          </a:xfrm>
          <a:prstGeom prst="rect">
            <a:avLst/>
          </a:prstGeom>
          <a:noFill/>
          <a:ln>
            <a:noFill/>
          </a:ln>
        </p:spPr>
      </p:pic>
      <p:sp>
        <p:nvSpPr>
          <p:cNvPr id="11" name="object 3">
            <a:extLst>
              <a:ext uri="{FF2B5EF4-FFF2-40B4-BE49-F238E27FC236}">
                <a16:creationId xmlns:a16="http://schemas.microsoft.com/office/drawing/2014/main" id="{EA09A876-F2DF-0F4A-BD85-0A75036DB4BD}"/>
              </a:ext>
            </a:extLst>
          </p:cNvPr>
          <p:cNvSpPr txBox="1">
            <a:spLocks noGrp="1"/>
          </p:cNvSpPr>
          <p:nvPr>
            <p:ph type="title"/>
          </p:nvPr>
        </p:nvSpPr>
        <p:spPr>
          <a:xfrm>
            <a:off x="3467100" y="621518"/>
            <a:ext cx="4876800" cy="635000"/>
          </a:xfrm>
          <a:prstGeom prst="rect">
            <a:avLst/>
          </a:prstGeom>
          <a:solidFill>
            <a:schemeClr val="accent5"/>
          </a:solidFill>
        </p:spPr>
        <p:txBody>
          <a:bodyPr vert="horz" wrap="square" lIns="0" tIns="12065" rIns="0" bIns="0" rtlCol="0">
            <a:spAutoFit/>
          </a:bodyPr>
          <a:lstStyle/>
          <a:p>
            <a:pPr marL="12700" algn="ctr">
              <a:lnSpc>
                <a:spcPct val="100000"/>
              </a:lnSpc>
              <a:spcBef>
                <a:spcPts val="95"/>
              </a:spcBef>
            </a:pPr>
            <a:r>
              <a:rPr lang="en-IN" u="sng" spc="-290" dirty="0">
                <a:uFill>
                  <a:solidFill>
                    <a:srgbClr val="DEF4F7"/>
                  </a:solidFill>
                </a:uFill>
              </a:rPr>
              <a:t>Highlights of the Session</a:t>
            </a:r>
            <a:endParaRPr u="sng" spc="-204" dirty="0">
              <a:uFill>
                <a:solidFill>
                  <a:srgbClr val="DEF4F7"/>
                </a:solidFill>
              </a:uFill>
            </a:endParaRPr>
          </a:p>
        </p:txBody>
      </p:sp>
    </p:spTree>
    <p:extLst>
      <p:ext uri="{BB962C8B-B14F-4D97-AF65-F5344CB8AC3E}">
        <p14:creationId xmlns:p14="http://schemas.microsoft.com/office/powerpoint/2010/main" val="27952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984503" y="814027"/>
            <a:ext cx="10210799" cy="505908"/>
          </a:xfrm>
          <a:prstGeom prst="rect">
            <a:avLst/>
          </a:prstGeom>
          <a:solidFill>
            <a:schemeClr val="accent5"/>
          </a:solidFill>
        </p:spPr>
        <p:txBody>
          <a:bodyPr vert="horz" wrap="square" lIns="0" tIns="13335" rIns="0" bIns="0" rtlCol="0">
            <a:spAutoFit/>
          </a:bodyPr>
          <a:lstStyle/>
          <a:p>
            <a:pPr marL="12700" algn="ctr">
              <a:lnSpc>
                <a:spcPct val="100000"/>
              </a:lnSpc>
              <a:spcBef>
                <a:spcPts val="105"/>
              </a:spcBef>
            </a:pPr>
            <a:r>
              <a:rPr sz="3200" u="sng" spc="-10" dirty="0">
                <a:uFill>
                  <a:solidFill>
                    <a:srgbClr val="DEF4F7"/>
                  </a:solidFill>
                </a:uFill>
              </a:rPr>
              <a:t>S</a:t>
            </a:r>
            <a:r>
              <a:rPr lang="en-US" sz="3200" u="sng" spc="-10" dirty="0">
                <a:uFill>
                  <a:solidFill>
                    <a:srgbClr val="DEF4F7"/>
                  </a:solidFill>
                </a:uFill>
              </a:rPr>
              <a:t>ession On Substance Abuse</a:t>
            </a:r>
            <a:r>
              <a:rPr sz="3200" u="sng" spc="110" dirty="0">
                <a:uFill>
                  <a:solidFill>
                    <a:srgbClr val="DEF4F7"/>
                  </a:solidFill>
                </a:uFill>
              </a:rPr>
              <a:t>–</a:t>
            </a:r>
            <a:r>
              <a:rPr sz="3200" u="sng" spc="-450" dirty="0">
                <a:uFill>
                  <a:solidFill>
                    <a:srgbClr val="DEF4F7"/>
                  </a:solidFill>
                </a:uFill>
              </a:rPr>
              <a:t> </a:t>
            </a:r>
            <a:r>
              <a:rPr sz="3200" u="sng" spc="-85" dirty="0">
                <a:uFill>
                  <a:solidFill>
                    <a:srgbClr val="DEF4F7"/>
                  </a:solidFill>
                </a:uFill>
              </a:rPr>
              <a:t>A</a:t>
            </a:r>
            <a:r>
              <a:rPr lang="en-US" sz="3200" u="sng" spc="-85" dirty="0">
                <a:uFill>
                  <a:solidFill>
                    <a:srgbClr val="DEF4F7"/>
                  </a:solidFill>
                </a:uFill>
              </a:rPr>
              <a:t>wareness And Prevention</a:t>
            </a:r>
            <a:endParaRPr sz="3200" dirty="0"/>
          </a:p>
        </p:txBody>
      </p:sp>
      <p:grpSp>
        <p:nvGrpSpPr>
          <p:cNvPr id="5" name="object 5"/>
          <p:cNvGrpSpPr/>
          <p:nvPr/>
        </p:nvGrpSpPr>
        <p:grpSpPr>
          <a:xfrm>
            <a:off x="757427" y="1874520"/>
            <a:ext cx="5201920" cy="4206240"/>
            <a:chOff x="757427" y="1874520"/>
            <a:chExt cx="5201920" cy="4206240"/>
          </a:xfrm>
        </p:grpSpPr>
        <p:sp>
          <p:nvSpPr>
            <p:cNvPr id="6" name="object 6"/>
            <p:cNvSpPr/>
            <p:nvPr/>
          </p:nvSpPr>
          <p:spPr>
            <a:xfrm>
              <a:off x="984503" y="2101595"/>
              <a:ext cx="4745736" cy="3750564"/>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757428" y="1874519"/>
              <a:ext cx="5201920" cy="4206240"/>
            </a:xfrm>
            <a:custGeom>
              <a:avLst/>
              <a:gdLst/>
              <a:ahLst/>
              <a:cxnLst/>
              <a:rect l="l" t="t" r="r" b="b"/>
              <a:pathLst>
                <a:path w="5201920" h="4206240">
                  <a:moveTo>
                    <a:pt x="5018532" y="182880"/>
                  </a:moveTo>
                  <a:lnTo>
                    <a:pt x="4972812" y="182880"/>
                  </a:lnTo>
                  <a:lnTo>
                    <a:pt x="4972812" y="228600"/>
                  </a:lnTo>
                  <a:lnTo>
                    <a:pt x="4972812" y="3977640"/>
                  </a:lnTo>
                  <a:lnTo>
                    <a:pt x="228600" y="3977640"/>
                  </a:lnTo>
                  <a:lnTo>
                    <a:pt x="228600" y="228600"/>
                  </a:lnTo>
                  <a:lnTo>
                    <a:pt x="4972812" y="228600"/>
                  </a:lnTo>
                  <a:lnTo>
                    <a:pt x="4972812" y="182880"/>
                  </a:lnTo>
                  <a:lnTo>
                    <a:pt x="182880" y="182880"/>
                  </a:lnTo>
                  <a:lnTo>
                    <a:pt x="182880" y="228600"/>
                  </a:lnTo>
                  <a:lnTo>
                    <a:pt x="182880" y="3977640"/>
                  </a:lnTo>
                  <a:lnTo>
                    <a:pt x="182880" y="4023360"/>
                  </a:lnTo>
                  <a:lnTo>
                    <a:pt x="5018532" y="4023360"/>
                  </a:lnTo>
                  <a:lnTo>
                    <a:pt x="5018532" y="3977652"/>
                  </a:lnTo>
                  <a:lnTo>
                    <a:pt x="5018532" y="228600"/>
                  </a:lnTo>
                  <a:lnTo>
                    <a:pt x="5018532" y="182880"/>
                  </a:lnTo>
                  <a:close/>
                </a:path>
                <a:path w="5201920" h="4206240">
                  <a:moveTo>
                    <a:pt x="5201412" y="0"/>
                  </a:moveTo>
                  <a:lnTo>
                    <a:pt x="5064252" y="0"/>
                  </a:lnTo>
                  <a:lnTo>
                    <a:pt x="5064252" y="137160"/>
                  </a:lnTo>
                  <a:lnTo>
                    <a:pt x="5064252" y="4069080"/>
                  </a:lnTo>
                  <a:lnTo>
                    <a:pt x="137160" y="4069080"/>
                  </a:lnTo>
                  <a:lnTo>
                    <a:pt x="137160" y="137160"/>
                  </a:lnTo>
                  <a:lnTo>
                    <a:pt x="5064252" y="137160"/>
                  </a:lnTo>
                  <a:lnTo>
                    <a:pt x="5064252" y="0"/>
                  </a:lnTo>
                  <a:lnTo>
                    <a:pt x="0" y="0"/>
                  </a:lnTo>
                  <a:lnTo>
                    <a:pt x="0" y="137160"/>
                  </a:lnTo>
                  <a:lnTo>
                    <a:pt x="0" y="4069080"/>
                  </a:lnTo>
                  <a:lnTo>
                    <a:pt x="0" y="4206240"/>
                  </a:lnTo>
                  <a:lnTo>
                    <a:pt x="5201412" y="4206240"/>
                  </a:lnTo>
                  <a:lnTo>
                    <a:pt x="5201412" y="4069080"/>
                  </a:lnTo>
                  <a:lnTo>
                    <a:pt x="5201412" y="137160"/>
                  </a:lnTo>
                  <a:lnTo>
                    <a:pt x="5201412" y="0"/>
                  </a:lnTo>
                  <a:close/>
                </a:path>
              </a:pathLst>
            </a:custGeom>
            <a:solidFill>
              <a:srgbClr val="000000"/>
            </a:solidFill>
          </p:spPr>
          <p:txBody>
            <a:bodyPr wrap="square" lIns="0" tIns="0" rIns="0" bIns="0" rtlCol="0"/>
            <a:lstStyle/>
            <a:p>
              <a:endParaRPr/>
            </a:p>
          </p:txBody>
        </p:sp>
      </p:grpSp>
      <p:sp>
        <p:nvSpPr>
          <p:cNvPr id="8" name="object 8"/>
          <p:cNvSpPr txBox="1"/>
          <p:nvPr/>
        </p:nvSpPr>
        <p:spPr>
          <a:xfrm>
            <a:off x="6324600" y="1874519"/>
            <a:ext cx="4682490" cy="4186339"/>
          </a:xfrm>
          <a:prstGeom prst="rect">
            <a:avLst/>
          </a:prstGeom>
        </p:spPr>
        <p:txBody>
          <a:bodyPr vert="horz" wrap="square" lIns="0" tIns="33020" rIns="0" bIns="0" rtlCol="0">
            <a:spAutoFit/>
          </a:bodyPr>
          <a:lstStyle/>
          <a:p>
            <a:pPr marL="283845" marR="219710" indent="-182880" algn="just">
              <a:lnSpc>
                <a:spcPts val="1300"/>
              </a:lnSpc>
              <a:spcBef>
                <a:spcPts val="260"/>
              </a:spcBef>
              <a:buClr>
                <a:srgbClr val="252525"/>
              </a:buClr>
              <a:buFont typeface="Arial"/>
              <a:buChar char="◦"/>
              <a:tabLst>
                <a:tab pos="283845" algn="l"/>
                <a:tab pos="284480" algn="l"/>
              </a:tabLst>
            </a:pPr>
            <a:r>
              <a:rPr sz="1400" b="1" spc="-10" dirty="0">
                <a:latin typeface="Liberation Sans Narrow"/>
                <a:cs typeface="Liberation Sans Narrow"/>
              </a:rPr>
              <a:t>SUBSTANCE </a:t>
            </a:r>
            <a:r>
              <a:rPr sz="1400" b="1" spc="-5" dirty="0">
                <a:latin typeface="Liberation Sans Narrow"/>
                <a:cs typeface="Liberation Sans Narrow"/>
              </a:rPr>
              <a:t>ABUSE </a:t>
            </a:r>
            <a:r>
              <a:rPr sz="1400" b="1" dirty="0">
                <a:latin typeface="Liberation Sans Narrow"/>
                <a:cs typeface="Liberation Sans Narrow"/>
              </a:rPr>
              <a:t>– </a:t>
            </a:r>
            <a:r>
              <a:rPr sz="1400" b="1" spc="-15" dirty="0">
                <a:latin typeface="Liberation Sans Narrow"/>
                <a:cs typeface="Liberation Sans Narrow"/>
              </a:rPr>
              <a:t>AWARENESS </a:t>
            </a:r>
            <a:r>
              <a:rPr sz="1400" b="1" spc="-5" dirty="0">
                <a:latin typeface="Liberation Sans Narrow"/>
                <a:cs typeface="Liberation Sans Narrow"/>
              </a:rPr>
              <a:t>AND </a:t>
            </a:r>
            <a:r>
              <a:rPr sz="1400" b="1" dirty="0">
                <a:latin typeface="Liberation Sans Narrow"/>
                <a:cs typeface="Liberation Sans Narrow"/>
              </a:rPr>
              <a:t>PREVENTION </a:t>
            </a:r>
            <a:r>
              <a:rPr sz="1400" dirty="0">
                <a:latin typeface="Gothic Uralic"/>
                <a:cs typeface="Gothic Uralic"/>
              </a:rPr>
              <a:t>was </a:t>
            </a:r>
            <a:r>
              <a:rPr sz="1400" spc="-10" dirty="0">
                <a:latin typeface="Gothic Uralic"/>
                <a:cs typeface="Gothic Uralic"/>
              </a:rPr>
              <a:t>the  </a:t>
            </a:r>
            <a:r>
              <a:rPr sz="1400" dirty="0">
                <a:latin typeface="Gothic Uralic"/>
                <a:cs typeface="Gothic Uralic"/>
              </a:rPr>
              <a:t>main </a:t>
            </a:r>
            <a:r>
              <a:rPr sz="1400" b="1" spc="-5" dirty="0">
                <a:latin typeface="Liberation Sans Narrow"/>
                <a:cs typeface="Liberation Sans Narrow"/>
              </a:rPr>
              <a:t>TOPIC </a:t>
            </a:r>
            <a:r>
              <a:rPr sz="1400" spc="-5" dirty="0">
                <a:latin typeface="Gothic Uralic"/>
                <a:cs typeface="Gothic Uralic"/>
              </a:rPr>
              <a:t>and </a:t>
            </a:r>
            <a:r>
              <a:rPr sz="1400" b="1" dirty="0">
                <a:latin typeface="Liberation Sans Narrow"/>
                <a:cs typeface="Liberation Sans Narrow"/>
              </a:rPr>
              <a:t>HIGHLIGHT </a:t>
            </a:r>
            <a:r>
              <a:rPr sz="1400" spc="-5" dirty="0">
                <a:latin typeface="Gothic Uralic"/>
                <a:cs typeface="Gothic Uralic"/>
              </a:rPr>
              <a:t>of </a:t>
            </a:r>
            <a:r>
              <a:rPr sz="1400" spc="-10" dirty="0">
                <a:latin typeface="Gothic Uralic"/>
                <a:cs typeface="Gothic Uralic"/>
              </a:rPr>
              <a:t>the </a:t>
            </a:r>
            <a:r>
              <a:rPr sz="1400" spc="-5" dirty="0">
                <a:latin typeface="Gothic Uralic"/>
                <a:cs typeface="Gothic Uralic"/>
              </a:rPr>
              <a:t>session organised on </a:t>
            </a:r>
            <a:r>
              <a:rPr sz="1400" b="1" dirty="0">
                <a:latin typeface="Liberation Sans Narrow"/>
                <a:cs typeface="Liberation Sans Narrow"/>
              </a:rPr>
              <a:t>2</a:t>
            </a:r>
            <a:r>
              <a:rPr sz="1400" b="1" baseline="24305" dirty="0">
                <a:latin typeface="Liberation Sans Narrow"/>
                <a:cs typeface="Liberation Sans Narrow"/>
              </a:rPr>
              <a:t>nd </a:t>
            </a:r>
            <a:r>
              <a:rPr sz="1400" b="1" dirty="0">
                <a:latin typeface="Liberation Sans Narrow"/>
                <a:cs typeface="Liberation Sans Narrow"/>
              </a:rPr>
              <a:t> of January</a:t>
            </a:r>
            <a:r>
              <a:rPr sz="1400" b="1" spc="-10" dirty="0">
                <a:latin typeface="Liberation Sans Narrow"/>
                <a:cs typeface="Liberation Sans Narrow"/>
              </a:rPr>
              <a:t> </a:t>
            </a:r>
            <a:r>
              <a:rPr sz="1400" b="1" dirty="0">
                <a:latin typeface="Liberation Sans Narrow"/>
                <a:cs typeface="Liberation Sans Narrow"/>
              </a:rPr>
              <a:t>2021.</a:t>
            </a:r>
            <a:endParaRPr sz="1400" dirty="0">
              <a:latin typeface="Liberation Sans Narrow"/>
              <a:cs typeface="Liberation Sans Narrow"/>
            </a:endParaRPr>
          </a:p>
          <a:p>
            <a:pPr marL="284480" indent="-182880" algn="just">
              <a:lnSpc>
                <a:spcPct val="100000"/>
              </a:lnSpc>
              <a:spcBef>
                <a:spcPts val="725"/>
              </a:spcBef>
              <a:buClr>
                <a:srgbClr val="252525"/>
              </a:buClr>
              <a:buFont typeface="Arial"/>
              <a:buChar char="◦"/>
              <a:tabLst>
                <a:tab pos="283845" algn="l"/>
                <a:tab pos="284480" algn="l"/>
              </a:tabLst>
            </a:pPr>
            <a:r>
              <a:rPr sz="1400" b="1" spc="-5" dirty="0">
                <a:latin typeface="Liberation Sans Narrow"/>
                <a:cs typeface="Liberation Sans Narrow"/>
              </a:rPr>
              <a:t>MR. RAJIV </a:t>
            </a:r>
            <a:r>
              <a:rPr sz="1400" b="1" spc="-15" dirty="0">
                <a:latin typeface="Liberation Sans Narrow"/>
                <a:cs typeface="Liberation Sans Narrow"/>
              </a:rPr>
              <a:t>SHAW</a:t>
            </a:r>
            <a:r>
              <a:rPr lang="en-US" sz="1400" b="1" spc="-15" dirty="0">
                <a:latin typeface="Liberation Sans Narrow"/>
                <a:cs typeface="Liberation Sans Narrow"/>
              </a:rPr>
              <a:t>, </a:t>
            </a:r>
            <a:r>
              <a:rPr lang="en-US" sz="1400" spc="-15" dirty="0">
                <a:latin typeface="Liberation Sans Narrow"/>
                <a:cs typeface="Liberation Sans Narrow"/>
              </a:rPr>
              <a:t>a consultant and Project Director of many projects </a:t>
            </a:r>
            <a:r>
              <a:rPr sz="1400" b="1" spc="-15" dirty="0">
                <a:latin typeface="Liberation Sans Narrow"/>
                <a:cs typeface="Liberation Sans Narrow"/>
              </a:rPr>
              <a:t> </a:t>
            </a:r>
            <a:r>
              <a:rPr lang="en-US" sz="1400" spc="-15" dirty="0">
                <a:latin typeface="Liberation Sans Narrow"/>
                <a:cs typeface="Liberation Sans Narrow"/>
              </a:rPr>
              <a:t>for de addiction drives in slum areas, </a:t>
            </a:r>
            <a:r>
              <a:rPr sz="1400" dirty="0">
                <a:latin typeface="Gothic Uralic"/>
                <a:cs typeface="Gothic Uralic"/>
              </a:rPr>
              <a:t>was </a:t>
            </a:r>
            <a:r>
              <a:rPr sz="1400" spc="-10" dirty="0">
                <a:latin typeface="Gothic Uralic"/>
                <a:cs typeface="Gothic Uralic"/>
              </a:rPr>
              <a:t>the </a:t>
            </a:r>
            <a:r>
              <a:rPr sz="1400" spc="-5" dirty="0">
                <a:latin typeface="Gothic Uralic"/>
                <a:cs typeface="Gothic Uralic"/>
              </a:rPr>
              <a:t>speaker for </a:t>
            </a:r>
            <a:r>
              <a:rPr sz="1400" spc="-10" dirty="0">
                <a:latin typeface="Gothic Uralic"/>
                <a:cs typeface="Gothic Uralic"/>
              </a:rPr>
              <a:t>the</a:t>
            </a:r>
            <a:r>
              <a:rPr sz="1400" spc="130" dirty="0">
                <a:latin typeface="Gothic Uralic"/>
                <a:cs typeface="Gothic Uralic"/>
              </a:rPr>
              <a:t> </a:t>
            </a:r>
            <a:r>
              <a:rPr sz="1400" spc="-5" dirty="0">
                <a:latin typeface="Gothic Uralic"/>
                <a:cs typeface="Gothic Uralic"/>
              </a:rPr>
              <a:t>session.</a:t>
            </a:r>
            <a:r>
              <a:rPr lang="en-US" sz="1400" spc="-5" dirty="0">
                <a:latin typeface="Gothic Uralic"/>
                <a:cs typeface="Gothic Uralic"/>
              </a:rPr>
              <a:t> </a:t>
            </a:r>
            <a:endParaRPr sz="1400" dirty="0">
              <a:latin typeface="Gothic Uralic"/>
              <a:cs typeface="Gothic Uralic"/>
            </a:endParaRPr>
          </a:p>
          <a:p>
            <a:pPr marL="283845" marR="185420" indent="-182880" algn="just">
              <a:lnSpc>
                <a:spcPts val="1300"/>
              </a:lnSpc>
              <a:spcBef>
                <a:spcPts val="920"/>
              </a:spcBef>
              <a:buClr>
                <a:srgbClr val="252525"/>
              </a:buClr>
              <a:buFont typeface="Arial"/>
              <a:buChar char="◦"/>
              <a:tabLst>
                <a:tab pos="283845" algn="l"/>
                <a:tab pos="284480" algn="l"/>
              </a:tabLst>
            </a:pPr>
            <a:r>
              <a:rPr sz="1400" spc="-5" dirty="0">
                <a:latin typeface="Gothic Uralic"/>
                <a:cs typeface="Gothic Uralic"/>
              </a:rPr>
              <a:t>A discussion about Excessive </a:t>
            </a:r>
            <a:r>
              <a:rPr sz="1400" dirty="0">
                <a:latin typeface="Gothic Uralic"/>
                <a:cs typeface="Gothic Uralic"/>
              </a:rPr>
              <a:t>use </a:t>
            </a:r>
            <a:r>
              <a:rPr sz="1400" spc="-10" dirty="0">
                <a:latin typeface="Gothic Uralic"/>
                <a:cs typeface="Gothic Uralic"/>
              </a:rPr>
              <a:t>of psychoactive </a:t>
            </a:r>
            <a:r>
              <a:rPr sz="1400" spc="-5" dirty="0">
                <a:latin typeface="Gothic Uralic"/>
                <a:cs typeface="Gothic Uralic"/>
              </a:rPr>
              <a:t>drugs,  such as </a:t>
            </a:r>
            <a:r>
              <a:rPr sz="1400" dirty="0">
                <a:latin typeface="Gothic Uralic"/>
                <a:cs typeface="Gothic Uralic"/>
              </a:rPr>
              <a:t>alcohol, </a:t>
            </a:r>
            <a:r>
              <a:rPr sz="1400" spc="-5" dirty="0">
                <a:latin typeface="Gothic Uralic"/>
                <a:cs typeface="Gothic Uralic"/>
              </a:rPr>
              <a:t>pain medications </a:t>
            </a:r>
            <a:r>
              <a:rPr sz="1400" spc="-10" dirty="0">
                <a:latin typeface="Gothic Uralic"/>
                <a:cs typeface="Gothic Uralic"/>
              </a:rPr>
              <a:t>or </a:t>
            </a:r>
            <a:r>
              <a:rPr sz="1400" dirty="0">
                <a:latin typeface="Gothic Uralic"/>
                <a:cs typeface="Gothic Uralic"/>
              </a:rPr>
              <a:t>illegal </a:t>
            </a:r>
            <a:r>
              <a:rPr sz="1400" spc="-5" dirty="0">
                <a:latin typeface="Gothic Uralic"/>
                <a:cs typeface="Gothic Uralic"/>
              </a:rPr>
              <a:t>drugs </a:t>
            </a:r>
            <a:r>
              <a:rPr sz="1400" dirty="0">
                <a:latin typeface="Gothic Uralic"/>
                <a:cs typeface="Gothic Uralic"/>
              </a:rPr>
              <a:t>was  also </a:t>
            </a:r>
            <a:r>
              <a:rPr sz="1400" spc="-10" dirty="0">
                <a:latin typeface="Gothic Uralic"/>
                <a:cs typeface="Gothic Uralic"/>
              </a:rPr>
              <a:t>inititated. </a:t>
            </a:r>
            <a:r>
              <a:rPr sz="1400" spc="10" dirty="0">
                <a:latin typeface="Gothic Uralic"/>
                <a:cs typeface="Gothic Uralic"/>
              </a:rPr>
              <a:t>It </a:t>
            </a:r>
            <a:r>
              <a:rPr sz="1400" spc="-5" dirty="0">
                <a:latin typeface="Gothic Uralic"/>
                <a:cs typeface="Gothic Uralic"/>
              </a:rPr>
              <a:t>can </a:t>
            </a:r>
            <a:r>
              <a:rPr sz="1400" spc="5" dirty="0">
                <a:latin typeface="Gothic Uralic"/>
                <a:cs typeface="Gothic Uralic"/>
              </a:rPr>
              <a:t>lead </a:t>
            </a:r>
            <a:r>
              <a:rPr sz="1400" spc="-15" dirty="0">
                <a:latin typeface="Gothic Uralic"/>
                <a:cs typeface="Gothic Uralic"/>
              </a:rPr>
              <a:t>to </a:t>
            </a:r>
            <a:r>
              <a:rPr sz="1400" spc="-5" dirty="0">
                <a:latin typeface="Gothic Uralic"/>
                <a:cs typeface="Gothic Uralic"/>
              </a:rPr>
              <a:t>physical, social </a:t>
            </a:r>
            <a:r>
              <a:rPr sz="1400" spc="-10" dirty="0">
                <a:latin typeface="Gothic Uralic"/>
                <a:cs typeface="Gothic Uralic"/>
              </a:rPr>
              <a:t>or </a:t>
            </a:r>
            <a:r>
              <a:rPr sz="1400" spc="-5" dirty="0">
                <a:latin typeface="Gothic Uralic"/>
                <a:cs typeface="Gothic Uralic"/>
              </a:rPr>
              <a:t>emotional  </a:t>
            </a:r>
            <a:r>
              <a:rPr sz="1400" dirty="0">
                <a:latin typeface="Gothic Uralic"/>
                <a:cs typeface="Gothic Uralic"/>
              </a:rPr>
              <a:t>harm.</a:t>
            </a:r>
          </a:p>
          <a:p>
            <a:pPr marL="284480" indent="-182880" algn="just">
              <a:lnSpc>
                <a:spcPts val="1370"/>
              </a:lnSpc>
              <a:spcBef>
                <a:spcPts val="720"/>
              </a:spcBef>
              <a:buClr>
                <a:srgbClr val="252525"/>
              </a:buClr>
              <a:buFont typeface="Arial"/>
              <a:buChar char="◦"/>
              <a:tabLst>
                <a:tab pos="283845" algn="l"/>
                <a:tab pos="284480" algn="l"/>
              </a:tabLst>
            </a:pPr>
            <a:r>
              <a:rPr sz="1400" spc="-5" dirty="0">
                <a:latin typeface="Gothic Uralic"/>
                <a:cs typeface="Gothic Uralic"/>
              </a:rPr>
              <a:t>Proper awareness about </a:t>
            </a:r>
            <a:r>
              <a:rPr sz="1400" spc="-10" dirty="0">
                <a:latin typeface="Gothic Uralic"/>
                <a:cs typeface="Gothic Uralic"/>
              </a:rPr>
              <a:t>the </a:t>
            </a:r>
            <a:r>
              <a:rPr sz="1400" dirty="0">
                <a:latin typeface="Gothic Uralic"/>
                <a:cs typeface="Gothic Uralic"/>
              </a:rPr>
              <a:t>use </a:t>
            </a:r>
            <a:r>
              <a:rPr sz="1400" spc="-5" dirty="0">
                <a:latin typeface="Gothic Uralic"/>
                <a:cs typeface="Gothic Uralic"/>
              </a:rPr>
              <a:t>and misuse </a:t>
            </a:r>
            <a:r>
              <a:rPr sz="1400" spc="-10" dirty="0">
                <a:latin typeface="Gothic Uralic"/>
                <a:cs typeface="Gothic Uralic"/>
              </a:rPr>
              <a:t>of</a:t>
            </a:r>
            <a:r>
              <a:rPr sz="1400" spc="80" dirty="0">
                <a:latin typeface="Gothic Uralic"/>
                <a:cs typeface="Gothic Uralic"/>
              </a:rPr>
              <a:t> </a:t>
            </a:r>
            <a:r>
              <a:rPr sz="1400" spc="-5" dirty="0">
                <a:latin typeface="Gothic Uralic"/>
                <a:cs typeface="Gothic Uralic"/>
              </a:rPr>
              <a:t>particular</a:t>
            </a:r>
            <a:endParaRPr sz="1400" dirty="0">
              <a:latin typeface="Gothic Uralic"/>
              <a:cs typeface="Gothic Uralic"/>
            </a:endParaRPr>
          </a:p>
          <a:p>
            <a:pPr marL="283845" algn="just">
              <a:lnSpc>
                <a:spcPts val="1370"/>
              </a:lnSpc>
            </a:pPr>
            <a:r>
              <a:rPr sz="1400" spc="-5" dirty="0">
                <a:latin typeface="Gothic Uralic"/>
                <a:cs typeface="Gothic Uralic"/>
              </a:rPr>
              <a:t>substances </a:t>
            </a:r>
            <a:r>
              <a:rPr sz="1400" dirty="0">
                <a:latin typeface="Gothic Uralic"/>
                <a:cs typeface="Gothic Uralic"/>
              </a:rPr>
              <a:t>was</a:t>
            </a:r>
            <a:r>
              <a:rPr sz="1400" spc="5" dirty="0">
                <a:latin typeface="Gothic Uralic"/>
                <a:cs typeface="Gothic Uralic"/>
              </a:rPr>
              <a:t> </a:t>
            </a:r>
            <a:r>
              <a:rPr sz="1400" spc="-5" dirty="0">
                <a:latin typeface="Gothic Uralic"/>
                <a:cs typeface="Gothic Uralic"/>
              </a:rPr>
              <a:t>explained.</a:t>
            </a:r>
            <a:endParaRPr sz="1400" dirty="0">
              <a:latin typeface="Gothic Uralic"/>
              <a:cs typeface="Gothic Uralic"/>
            </a:endParaRPr>
          </a:p>
          <a:p>
            <a:pPr marL="283845" marR="106680" indent="-182880" algn="just">
              <a:lnSpc>
                <a:spcPts val="1300"/>
              </a:lnSpc>
              <a:spcBef>
                <a:spcPts val="919"/>
              </a:spcBef>
              <a:buClr>
                <a:srgbClr val="252525"/>
              </a:buClr>
              <a:buFont typeface="Arial"/>
              <a:buChar char="◦"/>
              <a:tabLst>
                <a:tab pos="283845" algn="l"/>
                <a:tab pos="284480" algn="l"/>
              </a:tabLst>
            </a:pPr>
            <a:r>
              <a:rPr sz="1400" spc="-10" dirty="0">
                <a:latin typeface="Gothic Uralic"/>
                <a:cs typeface="Gothic Uralic"/>
              </a:rPr>
              <a:t>Doubts of students </a:t>
            </a:r>
            <a:r>
              <a:rPr sz="1400" spc="-5" dirty="0">
                <a:latin typeface="Gothic Uralic"/>
                <a:cs typeface="Gothic Uralic"/>
              </a:rPr>
              <a:t>regarding </a:t>
            </a:r>
            <a:r>
              <a:rPr sz="1400" spc="-10" dirty="0">
                <a:latin typeface="Gothic Uralic"/>
                <a:cs typeface="Gothic Uralic"/>
              </a:rPr>
              <a:t>the topic of the </a:t>
            </a:r>
            <a:r>
              <a:rPr sz="1400" spc="-5" dirty="0">
                <a:latin typeface="Gothic Uralic"/>
                <a:cs typeface="Gothic Uralic"/>
              </a:rPr>
              <a:t>session </a:t>
            </a:r>
            <a:r>
              <a:rPr sz="1400" dirty="0">
                <a:latin typeface="Gothic Uralic"/>
                <a:cs typeface="Gothic Uralic"/>
              </a:rPr>
              <a:t>were  cleared </a:t>
            </a:r>
            <a:r>
              <a:rPr sz="1400" spc="-5" dirty="0">
                <a:latin typeface="Gothic Uralic"/>
                <a:cs typeface="Gothic Uralic"/>
              </a:rPr>
              <a:t>by </a:t>
            </a:r>
            <a:r>
              <a:rPr sz="1400" dirty="0">
                <a:latin typeface="Gothic Uralic"/>
                <a:cs typeface="Gothic Uralic"/>
              </a:rPr>
              <a:t>MR. </a:t>
            </a:r>
            <a:r>
              <a:rPr sz="1400" spc="-5" dirty="0">
                <a:latin typeface="Gothic Uralic"/>
                <a:cs typeface="Gothic Uralic"/>
              </a:rPr>
              <a:t>Rajiv Shaw</a:t>
            </a:r>
            <a:r>
              <a:rPr sz="1400" spc="-35" dirty="0">
                <a:latin typeface="Gothic Uralic"/>
                <a:cs typeface="Gothic Uralic"/>
              </a:rPr>
              <a:t> </a:t>
            </a:r>
            <a:r>
              <a:rPr lang="en-US" sz="1400" spc="-35" dirty="0">
                <a:latin typeface="Gothic Uralic"/>
                <a:cs typeface="Gothic Uralic"/>
              </a:rPr>
              <a:t>.</a:t>
            </a:r>
            <a:endParaRPr sz="1400" dirty="0">
              <a:latin typeface="Gothic Uralic"/>
              <a:cs typeface="Gothic Uralic"/>
            </a:endParaRPr>
          </a:p>
          <a:p>
            <a:pPr marL="283845" marR="417195" indent="-182880" algn="just">
              <a:lnSpc>
                <a:spcPts val="1300"/>
              </a:lnSpc>
              <a:spcBef>
                <a:spcPts val="895"/>
              </a:spcBef>
              <a:buClr>
                <a:srgbClr val="252525"/>
              </a:buClr>
              <a:buFont typeface="Arial"/>
              <a:buChar char="◦"/>
              <a:tabLst>
                <a:tab pos="283845" algn="l"/>
                <a:tab pos="284480" algn="l"/>
              </a:tabLst>
            </a:pPr>
            <a:r>
              <a:rPr sz="1400" spc="-5" dirty="0">
                <a:latin typeface="Gothic Uralic"/>
                <a:cs typeface="Gothic Uralic"/>
              </a:rPr>
              <a:t>Accurate </a:t>
            </a:r>
            <a:r>
              <a:rPr sz="1400" spc="-10" dirty="0">
                <a:latin typeface="Gothic Uralic"/>
                <a:cs typeface="Gothic Uralic"/>
              </a:rPr>
              <a:t>information of </a:t>
            </a:r>
            <a:r>
              <a:rPr sz="1400" b="1" dirty="0">
                <a:latin typeface="Liberation Sans Narrow"/>
                <a:cs typeface="Liberation Sans Narrow"/>
              </a:rPr>
              <a:t>PRECAUTIONS AND PREVENTIONS  </a:t>
            </a:r>
            <a:r>
              <a:rPr sz="1400" spc="-5" dirty="0">
                <a:latin typeface="Gothic Uralic"/>
                <a:cs typeface="Gothic Uralic"/>
              </a:rPr>
              <a:t>about and from </a:t>
            </a:r>
            <a:r>
              <a:rPr sz="1400" b="1" spc="-5" dirty="0">
                <a:latin typeface="Liberation Sans Narrow"/>
                <a:cs typeface="Liberation Sans Narrow"/>
              </a:rPr>
              <a:t>Harmful </a:t>
            </a:r>
            <a:r>
              <a:rPr sz="1400" b="1" dirty="0">
                <a:latin typeface="Liberation Sans Narrow"/>
                <a:cs typeface="Liberation Sans Narrow"/>
              </a:rPr>
              <a:t>Substances </a:t>
            </a:r>
            <a:r>
              <a:rPr sz="1400" dirty="0">
                <a:latin typeface="Gothic Uralic"/>
                <a:cs typeface="Gothic Uralic"/>
              </a:rPr>
              <a:t>was </a:t>
            </a:r>
            <a:r>
              <a:rPr sz="1400" spc="-5" dirty="0">
                <a:latin typeface="Gothic Uralic"/>
                <a:cs typeface="Gothic Uralic"/>
              </a:rPr>
              <a:t>shared with  </a:t>
            </a:r>
            <a:r>
              <a:rPr sz="1400" spc="-10" dirty="0">
                <a:latin typeface="Gothic Uralic"/>
                <a:cs typeface="Gothic Uralic"/>
              </a:rPr>
              <a:t>students </a:t>
            </a:r>
            <a:r>
              <a:rPr sz="1400" spc="-15" dirty="0">
                <a:latin typeface="Gothic Uralic"/>
                <a:cs typeface="Gothic Uralic"/>
              </a:rPr>
              <a:t>to </a:t>
            </a:r>
            <a:r>
              <a:rPr sz="1400" spc="-5" dirty="0">
                <a:latin typeface="Gothic Uralic"/>
                <a:cs typeface="Gothic Uralic"/>
              </a:rPr>
              <a:t>increase </a:t>
            </a:r>
            <a:r>
              <a:rPr sz="1400" spc="-10" dirty="0">
                <a:latin typeface="Gothic Uralic"/>
                <a:cs typeface="Gothic Uralic"/>
              </a:rPr>
              <a:t>their</a:t>
            </a:r>
            <a:r>
              <a:rPr sz="1400" spc="125" dirty="0">
                <a:latin typeface="Gothic Uralic"/>
                <a:cs typeface="Gothic Uralic"/>
              </a:rPr>
              <a:t> </a:t>
            </a:r>
            <a:r>
              <a:rPr sz="1400" spc="-5" dirty="0">
                <a:latin typeface="Gothic Uralic"/>
                <a:cs typeface="Gothic Uralic"/>
              </a:rPr>
              <a:t>awareness.</a:t>
            </a:r>
            <a:endParaRPr lang="en-US" sz="1400" spc="-5" dirty="0">
              <a:latin typeface="Gothic Uralic"/>
              <a:cs typeface="Gothic Uralic"/>
            </a:endParaRPr>
          </a:p>
          <a:p>
            <a:pPr marL="283845" marR="417195" indent="-182880" algn="just">
              <a:lnSpc>
                <a:spcPts val="1300"/>
              </a:lnSpc>
              <a:spcBef>
                <a:spcPts val="895"/>
              </a:spcBef>
              <a:buClr>
                <a:srgbClr val="252525"/>
              </a:buClr>
              <a:buFont typeface="Arial"/>
              <a:buChar char="◦"/>
              <a:tabLst>
                <a:tab pos="283845" algn="l"/>
                <a:tab pos="284480" algn="l"/>
              </a:tabLst>
            </a:pPr>
            <a:r>
              <a:rPr lang="en-IN" sz="1400" spc="-5" dirty="0">
                <a:latin typeface="Gothic Uralic"/>
                <a:cs typeface="Gothic Uralic"/>
              </a:rPr>
              <a:t>Session was attended by  427 students with  151 females</a:t>
            </a:r>
            <a:endParaRPr sz="1400" dirty="0">
              <a:latin typeface="Gothic Uralic"/>
              <a:cs typeface="Gothic Uralic"/>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412</TotalTime>
  <Words>2167</Words>
  <Application>Microsoft Macintosh PowerPoint</Application>
  <PresentationFormat>Widescreen</PresentationFormat>
  <Paragraphs>163</Paragraphs>
  <Slides>40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Arial</vt:lpstr>
      <vt:lpstr>Arial Rounded MT Bold</vt:lpstr>
      <vt:lpstr>Calibri</vt:lpstr>
      <vt:lpstr>Cooper Black</vt:lpstr>
      <vt:lpstr>Gothic Uralic</vt:lpstr>
      <vt:lpstr>Liberation Sans Narrow</vt:lpstr>
      <vt:lpstr>Times New Roman</vt:lpstr>
      <vt:lpstr>Trebuchet MS</vt:lpstr>
      <vt:lpstr>Office Theme</vt:lpstr>
      <vt:lpstr>PowerPoint Presentation</vt:lpstr>
      <vt:lpstr>OFFICE BEARERS</vt:lpstr>
      <vt:lpstr>Inaugural Session</vt:lpstr>
      <vt:lpstr>Highlights of the Session</vt:lpstr>
      <vt:lpstr> Session On Self Awareness and  Self Esteem</vt:lpstr>
      <vt:lpstr>Highlights of the Session</vt:lpstr>
      <vt:lpstr>Session On Mental Health &amp; Happitude</vt:lpstr>
      <vt:lpstr>Highlights of the Session</vt:lpstr>
      <vt:lpstr>Session On Substance Abuse– Awareness And Prevention</vt:lpstr>
      <vt:lpstr> Highlights of the Session</vt:lpstr>
      <vt:lpstr>Session On Tolerance And Equality </vt:lpstr>
      <vt:lpstr>Highlights of the Session</vt:lpstr>
      <vt:lpstr> Session On Story Telling</vt:lpstr>
      <vt:lpstr>Highlights of the Session</vt:lpstr>
      <vt:lpstr>Session On Ethics And Values</vt:lpstr>
      <vt:lpstr>Session On Critical Thinking &amp; Creative Thinking </vt:lpstr>
      <vt:lpstr>Highlights of the Session</vt:lpstr>
      <vt:lpstr>Session On Relationship Towards family &amp; Society</vt:lpstr>
      <vt:lpstr>PowerPoint Presentation</vt:lpstr>
      <vt:lpstr>Workshop – Mr Ashok Arora</vt:lpstr>
      <vt:lpstr>Glimpse of Workshop – Mr Ashok Arora</vt:lpstr>
      <vt:lpstr>Workshop – Dr Ajay Kumar Sharma</vt:lpstr>
      <vt:lpstr>Glimpse of Workshop – Dr Ajay Kumar Sharma</vt:lpstr>
      <vt:lpstr>Workshop – Ms Anuja Roy</vt:lpstr>
      <vt:lpstr>Glimpse of Workshop – Ms Anuja Roy</vt:lpstr>
      <vt:lpstr>Workshop – Mr Rahul Kapoor</vt:lpstr>
      <vt:lpstr>Glimpses of Workshop – Mr Rahul Kapoor</vt:lpstr>
      <vt:lpstr>Workshop – Mr Brajesh Sharma</vt:lpstr>
      <vt:lpstr>Glimpses of Workshop – Mr Brajesh Sharma</vt:lpstr>
      <vt:lpstr>Workshop – Mrs Rita P Taneja</vt:lpstr>
      <vt:lpstr>Glimpse of Workshop- Mrs Rita P Taneja </vt:lpstr>
      <vt:lpstr>Glimpse of Workshop- Mrs Rita P Taneja </vt:lpstr>
      <vt:lpstr>Workshop – Ms Anmol Kohli</vt:lpstr>
      <vt:lpstr>SOME HIGHLIGHTS FROM THE SESSION ITSELF</vt:lpstr>
      <vt:lpstr>Workshop – Ms Pragatti Rao</vt:lpstr>
      <vt:lpstr>Glimpse of Workshop- Mrs Pragatti Rao</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VALUES,ETHICS AND LIFE SKILLS COMMUNITY</dc:title>
  <dc:creator>ashish gaira</dc:creator>
  <cp:lastModifiedBy>Microsoft Office User</cp:lastModifiedBy>
  <cp:revision>29</cp:revision>
  <dcterms:created xsi:type="dcterms:W3CDTF">2021-05-21T15:35:27Z</dcterms:created>
  <dcterms:modified xsi:type="dcterms:W3CDTF">2021-09-20T05:22:52Z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2021-03-12T00:00:00Z</vt:filetime>
  </property>
  <property fmtid="{D5CDD505-2E9C-101B-9397-08002B2CF9AE}" pid="3" name="Creator">
    <vt:lpwstr>Microsoft® PowerPoint® 2019</vt:lpwstr>
  </property>
  <property fmtid="{D5CDD505-2E9C-101B-9397-08002B2CF9AE}" pid="4" name="LastSaved">
    <vt:filetime>2021-05-21T00:00:00Z</vt:filetime>
  </property>
</Properties>
</file>